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75" r:id="rId1"/>
    <p:sldMasterId id="2147483776" r:id="rId2"/>
    <p:sldMasterId id="2147483777" r:id="rId3"/>
    <p:sldMasterId id="2147483778" r:id="rId4"/>
  </p:sldMasterIdLst>
  <p:notesMasterIdLst>
    <p:notesMasterId r:id="rId115"/>
  </p:notesMasterIdLst>
  <p:sldIdLst>
    <p:sldId id="256" r:id="rId5"/>
    <p:sldId id="257" r:id="rId6"/>
    <p:sldId id="386" r:id="rId7"/>
    <p:sldId id="387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83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78" r:id="rId94"/>
    <p:sldId id="366" r:id="rId95"/>
    <p:sldId id="367" r:id="rId96"/>
    <p:sldId id="368" r:id="rId97"/>
    <p:sldId id="369" r:id="rId98"/>
    <p:sldId id="345" r:id="rId99"/>
    <p:sldId id="346" r:id="rId100"/>
    <p:sldId id="347" r:id="rId101"/>
    <p:sldId id="374" r:id="rId102"/>
    <p:sldId id="348" r:id="rId103"/>
    <p:sldId id="350" r:id="rId104"/>
    <p:sldId id="351" r:id="rId105"/>
    <p:sldId id="352" r:id="rId106"/>
    <p:sldId id="357" r:id="rId107"/>
    <p:sldId id="353" r:id="rId108"/>
    <p:sldId id="354" r:id="rId109"/>
    <p:sldId id="355" r:id="rId110"/>
    <p:sldId id="356" r:id="rId111"/>
    <p:sldId id="384" r:id="rId112"/>
    <p:sldId id="385" r:id="rId113"/>
    <p:sldId id="380" r:id="rId114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116"/>
    </p:embeddedFont>
    <p:embeddedFont>
      <p:font typeface="Segoe UI" panose="020B0502040204020203" pitchFamily="34" charset="0"/>
      <p:regular r:id="rId117"/>
      <p:bold r:id="rId118"/>
      <p:italic r:id="rId119"/>
      <p:boldItalic r:id="rId120"/>
    </p:embeddedFont>
    <p:embeddedFont>
      <p:font typeface="나눔스퀘어 Bold" panose="020B0600000101010101" pitchFamily="50" charset="-127"/>
      <p:bold r:id="rId121"/>
    </p:embeddedFont>
    <p:embeddedFont>
      <p:font typeface="맑은 고딕" panose="020B0503020000020004" pitchFamily="50" charset="-127"/>
      <p:regular r:id="rId122"/>
      <p:bold r:id="rId123"/>
    </p:embeddedFont>
    <p:embeddedFont>
      <p:font typeface="tvN 즐거운이야기 Light" panose="02020603020101020101" pitchFamily="18" charset="-127"/>
      <p:regular r:id="rId124"/>
    </p:embeddedFont>
    <p:embeddedFont>
      <p:font typeface="tvN 즐거운이야기 Bold" panose="02020603020101020101" pitchFamily="18" charset="-127"/>
      <p:regular r:id="rId125"/>
    </p:embeddedFont>
    <p:embeddedFont>
      <p:font typeface="tvN 즐거운이야기 Medium" panose="02020603020101020101" pitchFamily="18" charset="-127"/>
      <p:regular r:id="rId126"/>
    </p:embeddedFont>
    <p:embeddedFont>
      <p:font typeface="함초롬바탕" panose="02030504000101010101" pitchFamily="18" charset="-127"/>
      <p:regular r:id="rId127"/>
      <p:bold r:id="rId128"/>
    </p:embeddedFont>
    <p:embeddedFont>
      <p:font typeface="함초롬돋움" panose="02030504000101010101" pitchFamily="18" charset="-127"/>
      <p:regular r:id="rId129"/>
      <p:bold r:id="rId1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60"/>
    <a:srgbClr val="003968"/>
    <a:srgbClr val="004568"/>
    <a:srgbClr val="003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1" autoAdjust="0"/>
    <p:restoredTop sz="93544" autoAdjust="0"/>
  </p:normalViewPr>
  <p:slideViewPr>
    <p:cSldViewPr>
      <p:cViewPr>
        <p:scale>
          <a:sx n="60" d="100"/>
          <a:sy n="60" d="100"/>
        </p:scale>
        <p:origin x="-1929" y="-687"/>
      </p:cViewPr>
      <p:guideLst>
        <p:guide orient="horz" pos="216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13" cy="360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3.fntdata"/><Relationship Id="rId126" Type="http://schemas.openxmlformats.org/officeDocument/2006/relationships/font" Target="fonts/font11.fntdata"/><Relationship Id="rId13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font" Target="fonts/font1.fntdata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4.fntdata"/><Relationship Id="rId12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7.fntdata"/><Relationship Id="rId130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131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여가활동에 대한 인식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spPr>
              <a:solidFill>
                <a:schemeClr val="accent6"/>
              </a:solidFill>
            </c:spPr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</c:spPr>
          </c:dPt>
          <c:dLbls>
            <c:dLbl>
              <c:idx val="0"/>
              <c:layout>
                <c:manualLayout>
                  <c:x val="1.6666666666666743E-2"/>
                  <c:y val="6.250000000000000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4.1666666666666666E-3"/>
                  <c:y val="6.2500000000000003E-3"/>
                </c:manualLayout>
              </c:layout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txPr>
              <a:bodyPr/>
              <a:lstStyle/>
              <a:p>
                <a:pPr>
                  <a:defRPr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매우 그렇다</c:v>
                </c:pt>
                <c:pt idx="1">
                  <c:v>그렇다</c:v>
                </c:pt>
                <c:pt idx="2">
                  <c:v>약간 그렇다</c:v>
                </c:pt>
                <c:pt idx="3">
                  <c:v>보통</c:v>
                </c:pt>
                <c:pt idx="4">
                  <c:v>약간 그렇지 않다</c:v>
                </c:pt>
                <c:pt idx="5">
                  <c:v>그렇지 않다</c:v>
                </c:pt>
                <c:pt idx="6">
                  <c:v>전혀 그렇지 않다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12.8</c:v>
                </c:pt>
                <c:pt idx="1">
                  <c:v>38</c:v>
                </c:pt>
                <c:pt idx="2">
                  <c:v>37.799999999999997</c:v>
                </c:pt>
                <c:pt idx="3">
                  <c:v>10.4</c:v>
                </c:pt>
                <c:pt idx="4">
                  <c:v>0.7</c:v>
                </c:pt>
                <c:pt idx="5">
                  <c:v>0.2</c:v>
                </c:pt>
                <c:pt idx="6">
                  <c:v>0.1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2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하면 취미를 갖게 할 수 있을까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금전적 부담감을 갖는 사람들에게는 자신이 금전지불가용범위를 설정해서 검색할 수 있도록 해주고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 부담감을 갖는 사람들에게는 최대한 그들이 원하는 시간대에 맞는 것을 검색할 수 있도록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무슨 취미를 </a:t>
            </a:r>
            <a:r>
              <a:rPr lang="ko-KR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가져야할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 모르는 사람들에게는 취미 추천 기능을 제공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쪽지함 강좌관리 회원정보수정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회원가입 버튼이 있는 게 좋은지 없는게 나은 지 확인 부탁드려요 </a:t>
            </a:r>
          </a:p>
          <a:p>
            <a:pPr>
              <a:defRPr lang="ko-KR" altLang="en-US"/>
            </a:pP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리스트에서 빼야 할 것이 있는지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리스트에서 빼야 할 것이 있는지 </a:t>
            </a: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강사는ᅟᅥ별을 학생은 성별제외  강사 회원가입을 뺄 공간이 없음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회원가입 버튼이 있는 게 좋은지 없는게 나은 지 확인 부탁드려요 </a:t>
            </a:r>
          </a:p>
          <a:p>
            <a:pPr>
              <a:defRPr lang="ko-KR" altLang="en-US"/>
            </a:pP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회원가입 버튼이 있는 게 좋은지 없는게 나은 지 확인 부탁드려요 </a:t>
            </a:r>
          </a:p>
          <a:p>
            <a:pPr>
              <a:defRPr lang="ko-KR" altLang="en-US"/>
            </a:pP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수정해야할 부분 : CONFIRM창 사용하기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강사페이지 와 쪽지함은 따로 만들어야 하는지 ?</a:t>
            </a: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15부터  인덱스 관리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수정해야할 부분 : CONFIRM창 사용하기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수정해야할 부분 : CONFIRM창 사용하기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035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03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035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090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09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36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090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09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하면 취미를 갖게 할 수 있을까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금전적 부담감을 갖는 사람들에게는 자신이 금전지불가용범위를 설정해서 검색할 수 있도록 해주고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 부담감을 갖는 사람들에게는 최대한 그들이 원하는 시간대에 맞는 것을 검색할 수 있도록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무슨 취미를 </a:t>
            </a:r>
            <a:r>
              <a:rPr lang="ko-KR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가져야할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 모르는 사람들에게는 취미 추천 기능을 제공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90" y="2130428"/>
            <a:ext cx="777341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79" y="3886200"/>
            <a:ext cx="640163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8"/>
            <a:ext cx="914519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60" y="274638"/>
            <a:ext cx="823067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771" y="2196090"/>
            <a:ext cx="4857031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0264" y="274641"/>
            <a:ext cx="2057667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60" y="274641"/>
            <a:ext cx="602058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971" y="877029"/>
            <a:ext cx="1299384" cy="577195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4" tIns="91424" rIns="91424" bIns="91424" anchor="ctr" anchorCtr="0">
            <a:noAutofit/>
          </a:bodyPr>
          <a:lstStyle/>
          <a:p>
            <a:pPr latinLnBrk="0">
              <a:defRPr lang="ko-KR" altLang="en-US"/>
            </a:pPr>
            <a:endParaRPr lang="ko-KR" sz="1400" kern="0">
              <a:solidFill>
                <a:srgbClr val="000000"/>
              </a:solidFill>
              <a:latin typeface="바탕"/>
              <a:ea typeface="tvN 즐거운이야기 Bold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1" y="-9450"/>
            <a:ext cx="8661960" cy="6867397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5" y="1454338"/>
            <a:ext cx="8848075" cy="3949268"/>
            <a:chOff x="-8178042" y="-4493254"/>
            <a:chExt cx="19483596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474" y="5704422"/>
            <a:ext cx="5481184" cy="577323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44" y="1454324"/>
            <a:ext cx="5368249" cy="3949169"/>
          </a:xfrm>
          <a:prstGeom prst="rect">
            <a:avLst/>
          </a:prstGeom>
        </p:spPr>
        <p:txBody>
          <a:bodyPr lIns="91424" tIns="91424" rIns="91424" bIns="91424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584" y="3513996"/>
            <a:ext cx="889257" cy="395196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4" tIns="91424" rIns="91424" bIns="91424" anchor="ctr" anchorCtr="0">
            <a:noAutofit/>
          </a:bodyPr>
          <a:lstStyle/>
          <a:p>
            <a:pPr latinLnBrk="0">
              <a:defRPr lang="ko-KR" altLang="en-US"/>
            </a:pPr>
            <a:endParaRPr lang="ko-KR" sz="1400" kern="0">
              <a:solidFill>
                <a:srgbClr val="000000"/>
              </a:solidFill>
              <a:latin typeface="바탕"/>
              <a:ea typeface="tvN 즐거운이야기 Bold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0"/>
            <a:ext cx="8661960" cy="6867397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0" y="3899742"/>
            <a:ext cx="6589514" cy="2703001"/>
            <a:chOff x="-9894851" y="-4493254"/>
            <a:chExt cx="21200408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7296" y="5963582"/>
            <a:ext cx="2202972" cy="89438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나눔스퀘어"/>
                  <a:ea typeface="나눔스퀘어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56" y="3828170"/>
            <a:ext cx="4094665" cy="1546387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56" y="5300558"/>
            <a:ext cx="4094665" cy="1046391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494" y="6181951"/>
            <a:ext cx="1487496" cy="420796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/>
              <a:pPr lvl="0">
                <a:defRPr lang="ko-KR" altLang="en-US"/>
              </a:pPr>
              <a:t>‹#›</a:t>
            </a:fld>
            <a:endParaRPr lang="e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3514024"/>
            <a:ext cx="8892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9451"/>
            <a:ext cx="8661398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3899769"/>
            <a:ext cx="6589086" cy="2703023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4" y="5963629"/>
            <a:ext cx="2202829" cy="894392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3828197"/>
            <a:ext cx="40944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5300597"/>
            <a:ext cx="4094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284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53"/>
            <a:ext cx="7072430" cy="1769752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4" y="5963629"/>
            <a:ext cx="2202829" cy="894392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2050649"/>
            <a:ext cx="3378300" cy="363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6" y="2050649"/>
            <a:ext cx="3378299" cy="363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0850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90" y="2130428"/>
            <a:ext cx="777341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79" y="3886200"/>
            <a:ext cx="640163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08" y="4406903"/>
            <a:ext cx="7773411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06" y="2906713"/>
            <a:ext cx="777341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87" y="1643063"/>
            <a:ext cx="8230671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30" y="1600187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502" y="1600187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58" y="3984188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330" y="3984188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2017-08-18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522" y="4800600"/>
            <a:ext cx="54871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522" y="612775"/>
            <a:ext cx="5487113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522" y="5367338"/>
            <a:ext cx="5487113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8"/>
            <a:ext cx="914519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60" y="274638"/>
            <a:ext cx="823067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771" y="2196090"/>
            <a:ext cx="4857031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0264" y="274641"/>
            <a:ext cx="2057667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60" y="274641"/>
            <a:ext cx="602058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584" y="3513996"/>
            <a:ext cx="889257" cy="395196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4" tIns="91424" rIns="91424" bIns="91424" anchor="ctr" anchorCtr="0">
            <a:noAutofit/>
          </a:bodyPr>
          <a:lstStyle/>
          <a:p>
            <a:pPr latinLnBrk="0">
              <a:defRPr lang="ko-KR" altLang="en-US"/>
            </a:pPr>
            <a:endParaRPr lang="ko-KR" sz="1400" kern="0">
              <a:solidFill>
                <a:srgbClr val="000000"/>
              </a:solidFill>
              <a:latin typeface="바탕"/>
              <a:ea typeface="tvN 즐거운이야기 Bold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0"/>
            <a:ext cx="8661960" cy="6867397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0" y="3899742"/>
            <a:ext cx="6589514" cy="2703001"/>
            <a:chOff x="-9894851" y="-4493254"/>
            <a:chExt cx="21200408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tvN 즐거운이야기 Bold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7296" y="5963582"/>
            <a:ext cx="2202972" cy="89438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Wingdings"/>
                  <a:ea typeface="Wingdings"/>
                  <a:cs typeface="Wingdings"/>
                  <a:sym typeface="Wingding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Wingdings"/>
                  <a:ea typeface="Wingdings"/>
                  <a:cs typeface="Wingdings"/>
                  <a:sym typeface="Wingding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Wingdings"/>
                  <a:ea typeface="Wingdings"/>
                  <a:cs typeface="Wingdings"/>
                  <a:sym typeface="Wingding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Wingdings"/>
                  <a:ea typeface="Wingdings"/>
                  <a:cs typeface="Wingdings"/>
                  <a:sym typeface="Wingdings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56" y="3828170"/>
            <a:ext cx="4094665" cy="1546387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56" y="5300558"/>
            <a:ext cx="4094665" cy="1046391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494" y="6181951"/>
            <a:ext cx="1487496" cy="420796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/>
              <a:pPr lvl="0">
                <a:defRPr lang="ko-KR" altLang="en-US"/>
              </a:pPr>
              <a:t>‹#›</a:t>
            </a:fld>
            <a:endParaRPr lang="e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90" y="2130428"/>
            <a:ext cx="777341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79" y="3886200"/>
            <a:ext cx="640163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08" y="4406903"/>
            <a:ext cx="7773411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06" y="2906713"/>
            <a:ext cx="777341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87" y="1643063"/>
            <a:ext cx="8230671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88" y="398422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634" y="398422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522" y="4800600"/>
            <a:ext cx="54871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522" y="612775"/>
            <a:ext cx="5487113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522" y="5367338"/>
            <a:ext cx="5487113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8"/>
            <a:ext cx="914519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08" y="4406903"/>
            <a:ext cx="7773411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06" y="2906713"/>
            <a:ext cx="777341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60" y="274638"/>
            <a:ext cx="8230671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771" y="2196090"/>
            <a:ext cx="4857031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0264" y="274641"/>
            <a:ext cx="2057667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60" y="274641"/>
            <a:ext cx="602058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584" y="3513996"/>
            <a:ext cx="889257" cy="395196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4" tIns="91424" rIns="91424" bIns="91424" anchor="ctr" anchorCtr="0">
            <a:noAutofit/>
          </a:bodyPr>
          <a:lstStyle/>
          <a:p>
            <a:pPr latinLnBrk="0">
              <a:defRPr lang="ko-KR" altLang="en-US"/>
            </a:pPr>
            <a:endParaRPr lang="ko-KR" sz="1400" kern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0"/>
            <a:ext cx="8661960" cy="6867397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나눔스퀘어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0" y="3899742"/>
            <a:ext cx="6589514" cy="2703001"/>
            <a:chOff x="-9894851" y="-4493254"/>
            <a:chExt cx="21200408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7296" y="5963582"/>
            <a:ext cx="2202972" cy="89438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atinLnBrk="0">
                <a:defRPr lang="ko-KR" altLang="en-US"/>
              </a:pPr>
              <a:endParaRPr lang="ko-KR" sz="1400" kern="0">
                <a:solidFill>
                  <a:srgbClr val="000000"/>
                </a:solidFill>
                <a:latin typeface="바탕"/>
                <a:ea typeface="나눔스퀘어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바탕"/>
                  <a:ea typeface="나눔스퀘어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바탕"/>
                  <a:ea typeface="나눔스퀘어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바탕"/>
                  <a:ea typeface="나눔스퀘어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4" tIns="91424" rIns="91424" bIns="91424" anchor="ctr" anchorCtr="0">
                <a:noAutofit/>
              </a:bodyPr>
              <a:lstStyle/>
              <a:p>
                <a:pPr latinLnBrk="0">
                  <a:defRPr lang="ko-KR" altLang="en-US"/>
                </a:pPr>
                <a:endParaRPr lang="ko-KR" sz="1400" kern="0">
                  <a:solidFill>
                    <a:srgbClr val="000000"/>
                  </a:solidFill>
                  <a:latin typeface="바탕"/>
                  <a:ea typeface="나눔스퀘어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56" y="3828170"/>
            <a:ext cx="4094665" cy="1546387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56" y="5300558"/>
            <a:ext cx="4094665" cy="1046391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494" y="6181951"/>
            <a:ext cx="1487496" cy="420796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/>
              <a:pPr lvl="0">
                <a:defRPr lang="ko-KR" altLang="en-US"/>
              </a:pPr>
              <a:t>‹#›</a:t>
            </a:fld>
            <a:endParaRPr lang="en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90" y="2130428"/>
            <a:ext cx="7773411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779" y="3886200"/>
            <a:ext cx="640163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08" y="4406903"/>
            <a:ext cx="7773411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06" y="2906713"/>
            <a:ext cx="777341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87" y="1643063"/>
            <a:ext cx="8230671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3"/>
            <a:ext cx="40391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60" y="160020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806" y="160020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88" y="398422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634" y="3984220"/>
            <a:ext cx="4039125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522" y="4800600"/>
            <a:ext cx="54871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522" y="612775"/>
            <a:ext cx="5487113" cy="41148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522" y="5367338"/>
            <a:ext cx="5487113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8"/>
            <a:ext cx="914519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60" y="274638"/>
            <a:ext cx="8230671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771" y="2196090"/>
            <a:ext cx="4857031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0264" y="274641"/>
            <a:ext cx="2057667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60" y="274641"/>
            <a:ext cx="602058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3514024"/>
            <a:ext cx="8892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49"/>
            <a:ext cx="8661398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3899773"/>
            <a:ext cx="6589086" cy="2703023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7" y="5963629"/>
            <a:ext cx="2202829" cy="894392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3828197"/>
            <a:ext cx="40944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5300597"/>
            <a:ext cx="4094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35498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2" y="53"/>
            <a:ext cx="7072430" cy="1769752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7" y="5963629"/>
            <a:ext cx="2202829" cy="894392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2050649"/>
            <a:ext cx="3378300" cy="363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7" y="2050649"/>
            <a:ext cx="3378299" cy="363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3893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3514024"/>
            <a:ext cx="8892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atinLnBrk="0"/>
            <a:endParaRPr sz="1400" kern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0"/>
            <a:ext cx="8661398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3899771"/>
            <a:ext cx="6589086" cy="2703023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5" y="5963629"/>
            <a:ext cx="2202829" cy="894392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atinLnBrk="0"/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atinLnBrk="0"/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3828197"/>
            <a:ext cx="40944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5300597"/>
            <a:ext cx="4094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572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87" y="1643063"/>
            <a:ext cx="8230671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30" y="1600187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502" y="1600187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58" y="3984188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330" y="3984188"/>
            <a:ext cx="4038861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2017-08-18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522" y="4800600"/>
            <a:ext cx="548711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522" y="612775"/>
            <a:ext cx="5487113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522" y="5367338"/>
            <a:ext cx="5487113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29" y="274638"/>
            <a:ext cx="823013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29" y="1600190"/>
            <a:ext cx="823013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29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403" y="6356300"/>
            <a:ext cx="289578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625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79" r:id="rId15"/>
    <p:sldLayoutId id="2147483780" r:id="rId16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29" y="274638"/>
            <a:ext cx="823013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29" y="1600190"/>
            <a:ext cx="823013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29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403" y="6356300"/>
            <a:ext cx="289578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625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5124" name="Group 1"/>
          <p:cNvGrpSpPr/>
          <p:nvPr/>
        </p:nvGrpSpPr>
        <p:grpSpPr>
          <a:xfrm>
            <a:off x="1" y="0"/>
            <a:ext cx="7072869" cy="1769302"/>
            <a:chOff x="0" y="0"/>
            <a:chExt cx="9429265" cy="1769302"/>
          </a:xfrm>
        </p:grpSpPr>
        <p:sp>
          <p:nvSpPr>
            <p:cNvPr id="5125" name="이등변 삼각형 5124"/>
            <p:cNvSpPr/>
            <p:nvPr/>
          </p:nvSpPr>
          <p:spPr>
            <a:xfrm>
              <a:off x="8389000" y="168342"/>
              <a:ext cx="1040263" cy="346233"/>
            </a:xfrm>
            <a:prstGeom prst="triangle">
              <a:avLst>
                <a:gd name="adj" fmla="val 32812"/>
              </a:avLst>
            </a:prstGeom>
            <a:solidFill>
              <a:srgbClr val="263248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5126" name="Group 1"/>
            <p:cNvGrpSpPr/>
            <p:nvPr/>
          </p:nvGrpSpPr>
          <p:grpSpPr>
            <a:xfrm flipH="1">
              <a:off x="0" y="0"/>
              <a:ext cx="9006816" cy="1769302"/>
              <a:chOff x="0" y="0"/>
              <a:chExt cx="9006816" cy="1769302"/>
            </a:xfrm>
          </p:grpSpPr>
          <p:sp>
            <p:nvSpPr>
              <p:cNvPr id="5127" name="직사각형 5126"/>
              <p:cNvSpPr/>
              <p:nvPr/>
            </p:nvSpPr>
            <p:spPr>
              <a:xfrm rot="10800000">
                <a:off x="0" y="0"/>
                <a:ext cx="7245441" cy="1769302"/>
              </a:xfrm>
              <a:prstGeom prst="rect">
                <a:avLst/>
              </a:prstGeom>
              <a:solidFill>
                <a:srgbClr val="C7D3E6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128" name="직각 삼각형 5127"/>
              <p:cNvSpPr/>
              <p:nvPr/>
            </p:nvSpPr>
            <p:spPr>
              <a:xfrm rot="10800000">
                <a:off x="7237513" y="0"/>
                <a:ext cx="1769302" cy="1769302"/>
              </a:xfrm>
              <a:prstGeom prst="rtTriangle">
                <a:avLst/>
              </a:prstGeom>
              <a:solidFill>
                <a:srgbClr val="C7D3E6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5129" name="Group 1"/>
            <p:cNvGrpSpPr/>
            <p:nvPr/>
          </p:nvGrpSpPr>
          <p:grpSpPr>
            <a:xfrm flipH="1">
              <a:off x="0" y="506647"/>
              <a:ext cx="9429265" cy="1029152"/>
              <a:chOff x="0" y="506647"/>
              <a:chExt cx="9429265" cy="1029152"/>
            </a:xfrm>
          </p:grpSpPr>
          <p:sp>
            <p:nvSpPr>
              <p:cNvPr id="5130" name="직사각형 5129"/>
              <p:cNvSpPr/>
              <p:nvPr/>
            </p:nvSpPr>
            <p:spPr>
              <a:xfrm rot="10800000">
                <a:off x="0" y="506647"/>
                <a:ext cx="8404858" cy="1029152"/>
              </a:xfrm>
              <a:prstGeom prst="rect">
                <a:avLst/>
              </a:pr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131" name="직각 삼각형 5130"/>
              <p:cNvSpPr/>
              <p:nvPr/>
            </p:nvSpPr>
            <p:spPr>
              <a:xfrm rot="10800000">
                <a:off x="8400112" y="506647"/>
                <a:ext cx="1029152" cy="1029152"/>
              </a:xfrm>
              <a:prstGeom prst="rtTriangle">
                <a:avLst/>
              </a:pr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5132" name="Group 2"/>
          <p:cNvGrpSpPr/>
          <p:nvPr/>
        </p:nvGrpSpPr>
        <p:grpSpPr>
          <a:xfrm>
            <a:off x="6946596" y="5962184"/>
            <a:ext cx="2203945" cy="895762"/>
            <a:chOff x="9260921" y="5962184"/>
            <a:chExt cx="2938211" cy="895762"/>
          </a:xfrm>
        </p:grpSpPr>
        <p:sp>
          <p:nvSpPr>
            <p:cNvPr id="5133" name="이등변 삼각형 5132"/>
            <p:cNvSpPr/>
            <p:nvPr/>
          </p:nvSpPr>
          <p:spPr>
            <a:xfrm rot="10800000">
              <a:off x="9260921" y="6597476"/>
              <a:ext cx="525687" cy="174708"/>
            </a:xfrm>
            <a:prstGeom prst="triangle">
              <a:avLst>
                <a:gd name="adj" fmla="val 32812"/>
              </a:avLst>
            </a:prstGeom>
            <a:solidFill>
              <a:srgbClr val="D26F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5134" name="Group 2"/>
            <p:cNvGrpSpPr/>
            <p:nvPr/>
          </p:nvGrpSpPr>
          <p:grpSpPr>
            <a:xfrm flipH="1">
              <a:off x="9473709" y="5962184"/>
              <a:ext cx="2722241" cy="895762"/>
              <a:chOff x="9473709" y="5962184"/>
              <a:chExt cx="2722241" cy="895762"/>
            </a:xfrm>
          </p:grpSpPr>
          <p:sp>
            <p:nvSpPr>
              <p:cNvPr id="5135" name="직사각형 5134"/>
              <p:cNvSpPr/>
              <p:nvPr/>
            </p:nvSpPr>
            <p:spPr>
              <a:xfrm>
                <a:off x="10364726" y="5962184"/>
                <a:ext cx="1831224" cy="895762"/>
              </a:xfrm>
              <a:prstGeom prst="rect">
                <a:avLst/>
              </a:prstGeom>
              <a:solidFill>
                <a:srgbClr val="C7D3E6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136" name="직각 삼각형 5135"/>
              <p:cNvSpPr/>
              <p:nvPr/>
            </p:nvSpPr>
            <p:spPr>
              <a:xfrm>
                <a:off x="9473709" y="5962184"/>
                <a:ext cx="895762" cy="895762"/>
              </a:xfrm>
              <a:prstGeom prst="rtTriangle">
                <a:avLst/>
              </a:prstGeom>
              <a:solidFill>
                <a:srgbClr val="C7D3E6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5140" name="Group 2"/>
            <p:cNvGrpSpPr/>
            <p:nvPr/>
          </p:nvGrpSpPr>
          <p:grpSpPr>
            <a:xfrm flipH="1">
              <a:off x="9265668" y="6194067"/>
              <a:ext cx="2933464" cy="406591"/>
              <a:chOff x="9265668" y="6194067"/>
              <a:chExt cx="2933464" cy="406591"/>
            </a:xfrm>
          </p:grpSpPr>
          <p:sp>
            <p:nvSpPr>
              <p:cNvPr id="5141" name="직사각형 5140"/>
              <p:cNvSpPr/>
              <p:nvPr/>
            </p:nvSpPr>
            <p:spPr>
              <a:xfrm>
                <a:off x="9662711" y="6195631"/>
                <a:ext cx="2536421" cy="405027"/>
              </a:xfrm>
              <a:prstGeom prst="rect">
                <a:avLst/>
              </a:prstGeom>
              <a:solidFill>
                <a:srgbClr val="FF98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142" name="직각 삼각형 5141"/>
              <p:cNvSpPr/>
              <p:nvPr/>
            </p:nvSpPr>
            <p:spPr>
              <a:xfrm>
                <a:off x="9265668" y="6194067"/>
                <a:ext cx="406591" cy="406591"/>
              </a:xfrm>
              <a:prstGeom prst="rtTriangle">
                <a:avLst/>
              </a:prstGeom>
              <a:solidFill>
                <a:srgbClr val="FF9800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29" y="274638"/>
            <a:ext cx="823013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29" y="1600190"/>
            <a:ext cx="823013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29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403" y="6356300"/>
            <a:ext cx="289578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625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29" y="274638"/>
            <a:ext cx="823013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29" y="1600190"/>
            <a:ext cx="823013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29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403" y="6356300"/>
            <a:ext cx="289578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625" y="6356300"/>
            <a:ext cx="213373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81" r:id="rId13"/>
    <p:sldLayoutId id="2147483782" r:id="rId14"/>
    <p:sldLayoutId id="2147483783" r:id="rId15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0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.xml"/><Relationship Id="rId6" Type="http://schemas.openxmlformats.org/officeDocument/2006/relationships/image" Target="../media/image52.jpe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0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9.gi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44" y="1454434"/>
            <a:ext cx="5368249" cy="394894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en-US" sz="96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Hobby GO</a:t>
            </a:r>
            <a:endParaRPr lang="en" sz="8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64120" y="5661076"/>
            <a:ext cx="5582521" cy="680614"/>
            <a:chOff x="3575197" y="5652348"/>
            <a:chExt cx="5582159" cy="680659"/>
          </a:xfrm>
        </p:grpSpPr>
        <p:sp>
          <p:nvSpPr>
            <p:cNvPr id="5" name="직사각형 4"/>
            <p:cNvSpPr/>
            <p:nvPr/>
          </p:nvSpPr>
          <p:spPr>
            <a:xfrm>
              <a:off x="4030382" y="5652348"/>
              <a:ext cx="5126974" cy="517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5400">
                <a:latin typeface="tvN 즐거운이야기 Bold"/>
                <a:ea typeface="tvN 즐거운이야기 Bold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H="1">
              <a:off x="3575197" y="5652359"/>
              <a:ext cx="461452" cy="517829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5400000" flipV="1">
              <a:off x="3726402" y="6006099"/>
              <a:ext cx="175704" cy="478111"/>
            </a:xfrm>
            <a:custGeom>
              <a:avLst/>
              <a:gdLst>
                <a:gd name="connsiteX0" fmla="*/ 0 w 239499"/>
                <a:gd name="connsiteY0" fmla="*/ 520635 h 520635"/>
                <a:gd name="connsiteX1" fmla="*/ 0 w 239499"/>
                <a:gd name="connsiteY1" fmla="*/ 0 h 520635"/>
                <a:gd name="connsiteX2" fmla="*/ 239499 w 239499"/>
                <a:gd name="connsiteY2" fmla="*/ 520635 h 520635"/>
                <a:gd name="connsiteX3" fmla="*/ 0 w 239499"/>
                <a:gd name="connsiteY3" fmla="*/ 520635 h 520635"/>
                <a:gd name="connsiteX0" fmla="*/ 0 w 207602"/>
                <a:gd name="connsiteY0" fmla="*/ 520635 h 520635"/>
                <a:gd name="connsiteX1" fmla="*/ 0 w 207602"/>
                <a:gd name="connsiteY1" fmla="*/ 0 h 520635"/>
                <a:gd name="connsiteX2" fmla="*/ 207602 w 207602"/>
                <a:gd name="connsiteY2" fmla="*/ 382412 h 520635"/>
                <a:gd name="connsiteX3" fmla="*/ 0 w 207602"/>
                <a:gd name="connsiteY3" fmla="*/ 520635 h 520635"/>
                <a:gd name="connsiteX0" fmla="*/ 0 w 186340"/>
                <a:gd name="connsiteY0" fmla="*/ 520635 h 520635"/>
                <a:gd name="connsiteX1" fmla="*/ 0 w 186340"/>
                <a:gd name="connsiteY1" fmla="*/ 0 h 520635"/>
                <a:gd name="connsiteX2" fmla="*/ 186340 w 186340"/>
                <a:gd name="connsiteY2" fmla="*/ 350517 h 520635"/>
                <a:gd name="connsiteX3" fmla="*/ 0 w 186340"/>
                <a:gd name="connsiteY3" fmla="*/ 520635 h 520635"/>
                <a:gd name="connsiteX0" fmla="*/ 0 w 165078"/>
                <a:gd name="connsiteY0" fmla="*/ 520635 h 520635"/>
                <a:gd name="connsiteX1" fmla="*/ 0 w 165078"/>
                <a:gd name="connsiteY1" fmla="*/ 0 h 520635"/>
                <a:gd name="connsiteX2" fmla="*/ 165078 w 165078"/>
                <a:gd name="connsiteY2" fmla="*/ 318623 h 520635"/>
                <a:gd name="connsiteX3" fmla="*/ 0 w 165078"/>
                <a:gd name="connsiteY3" fmla="*/ 520635 h 520635"/>
                <a:gd name="connsiteX0" fmla="*/ 3 w 165078"/>
                <a:gd name="connsiteY0" fmla="*/ 520638 h 520638"/>
                <a:gd name="connsiteX1" fmla="*/ 0 w 165078"/>
                <a:gd name="connsiteY1" fmla="*/ 0 h 520638"/>
                <a:gd name="connsiteX2" fmla="*/ 165078 w 165078"/>
                <a:gd name="connsiteY2" fmla="*/ 318623 h 520638"/>
                <a:gd name="connsiteX3" fmla="*/ 3 w 165078"/>
                <a:gd name="connsiteY3" fmla="*/ 520638 h 520638"/>
                <a:gd name="connsiteX0" fmla="*/ 0 w 175707"/>
                <a:gd name="connsiteY0" fmla="*/ 446210 h 446210"/>
                <a:gd name="connsiteX1" fmla="*/ 10629 w 175707"/>
                <a:gd name="connsiteY1" fmla="*/ 0 h 446210"/>
                <a:gd name="connsiteX2" fmla="*/ 175707 w 175707"/>
                <a:gd name="connsiteY2" fmla="*/ 318623 h 446210"/>
                <a:gd name="connsiteX3" fmla="*/ 0 w 175707"/>
                <a:gd name="connsiteY3" fmla="*/ 446210 h 446210"/>
                <a:gd name="connsiteX0" fmla="*/ 0 w 175704"/>
                <a:gd name="connsiteY0" fmla="*/ 478111 h 478111"/>
                <a:gd name="connsiteX1" fmla="*/ 10626 w 175704"/>
                <a:gd name="connsiteY1" fmla="*/ 0 h 478111"/>
                <a:gd name="connsiteX2" fmla="*/ 175704 w 175704"/>
                <a:gd name="connsiteY2" fmla="*/ 318623 h 478111"/>
                <a:gd name="connsiteX3" fmla="*/ 0 w 175704"/>
                <a:gd name="connsiteY3" fmla="*/ 478111 h 47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04" h="478111">
                  <a:moveTo>
                    <a:pt x="0" y="478111"/>
                  </a:moveTo>
                  <a:lnTo>
                    <a:pt x="10626" y="0"/>
                  </a:lnTo>
                  <a:lnTo>
                    <a:pt x="175704" y="318623"/>
                  </a:lnTo>
                  <a:lnTo>
                    <a:pt x="0" y="47811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64120" y="5661087"/>
            <a:ext cx="5571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800" b="1">
                <a:latin typeface="tvN 즐거운이야기 Bold"/>
                <a:ea typeface="tvN 즐거운이야기 Bold"/>
              </a:rPr>
              <a:t>3</a:t>
            </a:r>
            <a:r>
              <a:rPr lang="ko-KR" altLang="en-US" sz="2800" b="1">
                <a:latin typeface="tvN 즐거운이야기 Bold"/>
                <a:ea typeface="tvN 즐거운이야기 Bold"/>
              </a:rPr>
              <a:t>조        </a:t>
            </a:r>
            <a:r>
              <a:rPr lang="ko-KR" altLang="en-US" sz="2800">
                <a:latin typeface="tvN 즐거운이야기 Bold"/>
                <a:ea typeface="tvN 즐거운이야기 Bold"/>
              </a:rPr>
              <a:t>조운종</a:t>
            </a:r>
            <a:r>
              <a:rPr lang="en-US" altLang="ko-KR" sz="2800">
                <a:latin typeface="tvN 즐거운이야기 Bold"/>
                <a:ea typeface="tvN 즐거운이야기 Bold"/>
              </a:rPr>
              <a:t> </a:t>
            </a:r>
            <a:r>
              <a:rPr lang="ko-KR" altLang="en-US" sz="2800">
                <a:latin typeface="tvN 즐거운이야기 Bold"/>
                <a:ea typeface="tvN 즐거운이야기 Bold"/>
              </a:rPr>
              <a:t>김동일 서근종 김진우 안해정 김채린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3263" y="332656"/>
            <a:ext cx="2347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취미가 무엇인가요</a:t>
            </a:r>
            <a:r>
              <a:rPr lang="en-US" altLang="ko-KR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19874" y="4544447"/>
            <a:ext cx="5513478" cy="1548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61784" y="4892967"/>
            <a:ext cx="482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불만족의 원인은 시간적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금전적 부담감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정보와 경험의 부족 때문이었다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419873" y="1340768"/>
            <a:ext cx="5517480" cy="3096344"/>
            <a:chOff x="-3925" y="1988840"/>
            <a:chExt cx="6237118" cy="374062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3925" y="1988840"/>
              <a:ext cx="6232110" cy="3740626"/>
            </a:xfrm>
            <a:prstGeom prst="roundRect">
              <a:avLst>
                <a:gd name="adj" fmla="val 38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69" b="100000" l="651" r="982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4" y="1988840"/>
              <a:ext cx="6155719" cy="3566643"/>
            </a:xfrm>
            <a:prstGeom prst="rect">
              <a:avLst/>
            </a:prstGeom>
          </p:spPr>
        </p:pic>
      </p:grpSp>
      <p:sp>
        <p:nvSpPr>
          <p:cNvPr id="3" name="타원 2"/>
          <p:cNvSpPr/>
          <p:nvPr/>
        </p:nvSpPr>
        <p:spPr>
          <a:xfrm>
            <a:off x="539552" y="2708920"/>
            <a:ext cx="2592288" cy="2592288"/>
          </a:xfrm>
          <a:prstGeom prst="ellipse">
            <a:avLst/>
          </a:pr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불만족도</a:t>
            </a:r>
            <a:endParaRPr lang="en-US" altLang="ko-KR" sz="3600" dirty="0" smtClean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en-US" altLang="ko-KR" sz="66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43%</a:t>
            </a:r>
            <a:endParaRPr lang="en-US" altLang="ko-KR" sz="66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4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게시판관리테이블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099" name="Picture 3" descr="C:\Users\user\Desktop\프로젝트\ER다이어그램\취미IN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3" y="1556792"/>
            <a:ext cx="37623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6" y="1578778"/>
            <a:ext cx="3144777" cy="296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4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게시판관리테이블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122" name="Picture 2" descr="C:\Users\user\Desktop\프로젝트\ER다이어그램\후기게시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9" y="1682281"/>
            <a:ext cx="37433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user\Desktop\프로젝트\ER다이어그램\QnA게시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29" y="1682281"/>
            <a:ext cx="28003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컨설팅테이블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6146" name="Picture 2" descr="C:\Users\user\Desktop\프로젝트\ER다이어그램\컨설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357438"/>
            <a:ext cx="28003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103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365338"/>
            <a:ext cx="5063356" cy="1188131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시퀀스</a:t>
            </a:r>
            <a:r>
              <a:rPr lang="en-US" altLang="ko-KR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Diagram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68752" y="5877272"/>
            <a:ext cx="241176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2" name="Shape 189"/>
          <p:cNvSpPr txBox="1">
            <a:spLocks/>
          </p:cNvSpPr>
          <p:nvPr/>
        </p:nvSpPr>
        <p:spPr>
          <a:xfrm>
            <a:off x="-170231" y="160516"/>
            <a:ext cx="288256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학생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시퀀스 다이어그램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61018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85434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3306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541439" y="1213782"/>
            <a:ext cx="36004" cy="5356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01578" y="1212821"/>
            <a:ext cx="1" cy="5357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15357" y="1213782"/>
            <a:ext cx="0" cy="5455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105834" y="1213782"/>
            <a:ext cx="0" cy="5527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994" y="1005738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46699" y="1005739"/>
            <a:ext cx="146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사용자화면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274" y="100103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요청처리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5394" y="996446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사용자정보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69530" y="99644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장바구니정보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21658" y="99644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수강신청정보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17802" y="99272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쪽지함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74684" y="1359913"/>
            <a:ext cx="1225169" cy="246221"/>
            <a:chOff x="323528" y="1313672"/>
            <a:chExt cx="1381725" cy="24622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3568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53373" y="1342861"/>
            <a:ext cx="1152360" cy="252707"/>
            <a:chOff x="262432" y="1304085"/>
            <a:chExt cx="1509134" cy="252707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2432" y="1304085"/>
              <a:ext cx="15091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인증요청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61319" y="1366088"/>
            <a:ext cx="1039428" cy="246221"/>
            <a:chOff x="323528" y="1313672"/>
            <a:chExt cx="1381725" cy="246221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3567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4684" y="2077878"/>
            <a:ext cx="1225169" cy="246221"/>
            <a:chOff x="323528" y="1313672"/>
            <a:chExt cx="1381725" cy="246221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0760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201178" y="2077878"/>
            <a:ext cx="1053919" cy="246221"/>
            <a:chOff x="323528" y="1313672"/>
            <a:chExt cx="1381725" cy="246221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95370" y="1313672"/>
              <a:ext cx="11965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461319" y="2071183"/>
            <a:ext cx="1050878" cy="246221"/>
            <a:chOff x="323528" y="1313672"/>
            <a:chExt cx="1403286" cy="246221"/>
          </a:xfrm>
        </p:grpSpPr>
        <p:cxnSp>
          <p:nvCxnSpPr>
            <p:cNvPr id="47" name="직선 화살표 연결선 4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64338" y="1313672"/>
              <a:ext cx="1362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5576" y="3592891"/>
            <a:ext cx="1301586" cy="246221"/>
            <a:chOff x="323528" y="1313672"/>
            <a:chExt cx="1475501" cy="246221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61160" y="1313672"/>
              <a:ext cx="14378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장바구니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74684" y="4310642"/>
            <a:ext cx="1282478" cy="246221"/>
            <a:chOff x="323528" y="1313672"/>
            <a:chExt cx="1476995" cy="246221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39754" y="1313672"/>
              <a:ext cx="14607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수강신청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74684" y="4917939"/>
            <a:ext cx="1310750" cy="400110"/>
            <a:chOff x="323528" y="1199363"/>
            <a:chExt cx="1519412" cy="400110"/>
          </a:xfrm>
        </p:grpSpPr>
        <p:cxnSp>
          <p:nvCxnSpPr>
            <p:cNvPr id="56" name="직선 화살표 연결선 55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9451" y="1199363"/>
              <a:ext cx="1433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쪽지함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 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61" name="직선 화살표 연결선 60"/>
          <p:cNvCxnSpPr/>
          <p:nvPr/>
        </p:nvCxnSpPr>
        <p:spPr>
          <a:xfrm flipH="1">
            <a:off x="761018" y="1789846"/>
            <a:ext cx="12961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761018" y="2509926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761018" y="4011577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61018" y="4702446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761018" y="5451737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2195736" y="1789846"/>
            <a:ext cx="10608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2195736" y="2509926"/>
            <a:ext cx="1067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3461319" y="1789846"/>
            <a:ext cx="108012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3461319" y="2509926"/>
            <a:ext cx="111612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1999853" y="1489199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1" name="그룹 80"/>
          <p:cNvGrpSpPr/>
          <p:nvPr/>
        </p:nvGrpSpPr>
        <p:grpSpPr>
          <a:xfrm>
            <a:off x="3461319" y="3573016"/>
            <a:ext cx="2238760" cy="331901"/>
            <a:chOff x="323528" y="1224891"/>
            <a:chExt cx="1381725" cy="331901"/>
          </a:xfrm>
        </p:grpSpPr>
        <p:cxnSp>
          <p:nvCxnSpPr>
            <p:cNvPr id="82" name="직선 화살표 연결선 8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642838" y="1224891"/>
              <a:ext cx="943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장바구니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61319" y="4221088"/>
            <a:ext cx="3401874" cy="319888"/>
            <a:chOff x="323528" y="1236904"/>
            <a:chExt cx="1381725" cy="319888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72931" y="1236904"/>
              <a:ext cx="5037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수강신청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50222" y="4959049"/>
            <a:ext cx="4547600" cy="316319"/>
            <a:chOff x="323528" y="1240473"/>
            <a:chExt cx="1381725" cy="316319"/>
          </a:xfrm>
        </p:grpSpPr>
        <p:cxnSp>
          <p:nvCxnSpPr>
            <p:cNvPr id="92" name="직선 화살표 연결선 9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81043" y="1240473"/>
              <a:ext cx="452145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쪽지함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4" name="직선 화살표 연결선 93"/>
          <p:cNvCxnSpPr/>
          <p:nvPr/>
        </p:nvCxnSpPr>
        <p:spPr>
          <a:xfrm flipH="1">
            <a:off x="3455662" y="4066732"/>
            <a:ext cx="2269226" cy="168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3455662" y="4702446"/>
            <a:ext cx="3559695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3450222" y="5451737"/>
            <a:ext cx="45734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/>
          <p:cNvGrpSpPr/>
          <p:nvPr/>
        </p:nvGrpSpPr>
        <p:grpSpPr>
          <a:xfrm>
            <a:off x="754542" y="2822739"/>
            <a:ext cx="1353323" cy="273317"/>
            <a:chOff x="323528" y="1283475"/>
            <a:chExt cx="1532851" cy="273317"/>
          </a:xfrm>
        </p:grpSpPr>
        <p:cxnSp>
          <p:nvCxnSpPr>
            <p:cNvPr id="195" name="직선 화살표 연결선 19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330863" y="1283475"/>
              <a:ext cx="1525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2195736" y="2695946"/>
            <a:ext cx="1045649" cy="400110"/>
            <a:chOff x="323528" y="1156682"/>
            <a:chExt cx="1381725" cy="400110"/>
          </a:xfrm>
        </p:grpSpPr>
        <p:cxnSp>
          <p:nvCxnSpPr>
            <p:cNvPr id="199" name="직선 화살표 연결선 198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513831" y="1156682"/>
              <a:ext cx="1069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</a:t>
              </a: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3478555" y="2695946"/>
            <a:ext cx="1000520" cy="400110"/>
            <a:chOff x="323528" y="1156682"/>
            <a:chExt cx="1381725" cy="400110"/>
          </a:xfrm>
        </p:grpSpPr>
        <p:cxnSp>
          <p:nvCxnSpPr>
            <p:cNvPr id="207" name="직선 화살표 연결선 20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460412" y="1156682"/>
              <a:ext cx="1012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10" name="직선 화살표 연결선 209"/>
          <p:cNvCxnSpPr/>
          <p:nvPr/>
        </p:nvCxnSpPr>
        <p:spPr>
          <a:xfrm flipH="1">
            <a:off x="3455662" y="3284984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 flipH="1">
            <a:off x="2175424" y="3297681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H="1">
            <a:off x="788773" y="3297681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1977422" y="2204864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7" name="직사각형 216"/>
          <p:cNvSpPr/>
          <p:nvPr/>
        </p:nvSpPr>
        <p:spPr>
          <a:xfrm>
            <a:off x="1977422" y="297604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8" name="직사각형 217"/>
          <p:cNvSpPr/>
          <p:nvPr/>
        </p:nvSpPr>
        <p:spPr>
          <a:xfrm>
            <a:off x="1977422" y="376002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9" name="직사각형 218"/>
          <p:cNvSpPr/>
          <p:nvPr/>
        </p:nvSpPr>
        <p:spPr>
          <a:xfrm>
            <a:off x="1977422" y="443406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0" name="직사각형 219"/>
          <p:cNvSpPr/>
          <p:nvPr/>
        </p:nvSpPr>
        <p:spPr>
          <a:xfrm>
            <a:off x="1977422" y="515414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1" name="직사각형 220"/>
          <p:cNvSpPr/>
          <p:nvPr/>
        </p:nvSpPr>
        <p:spPr>
          <a:xfrm>
            <a:off x="3241385" y="1489199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2" name="직사각형 221"/>
          <p:cNvSpPr/>
          <p:nvPr/>
        </p:nvSpPr>
        <p:spPr>
          <a:xfrm>
            <a:off x="3245295" y="220085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3" name="직사각형 222"/>
          <p:cNvSpPr/>
          <p:nvPr/>
        </p:nvSpPr>
        <p:spPr>
          <a:xfrm>
            <a:off x="3241385" y="297903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4" name="직사각형 223"/>
          <p:cNvSpPr/>
          <p:nvPr/>
        </p:nvSpPr>
        <p:spPr>
          <a:xfrm>
            <a:off x="4496051" y="1483023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5" name="직사각형 224"/>
          <p:cNvSpPr/>
          <p:nvPr/>
        </p:nvSpPr>
        <p:spPr>
          <a:xfrm>
            <a:off x="4496051" y="220085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6" name="직사각형 225"/>
          <p:cNvSpPr/>
          <p:nvPr/>
        </p:nvSpPr>
        <p:spPr>
          <a:xfrm>
            <a:off x="4496051" y="297604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7" name="직사각형 226"/>
          <p:cNvSpPr/>
          <p:nvPr/>
        </p:nvSpPr>
        <p:spPr>
          <a:xfrm>
            <a:off x="5700079" y="374651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8" name="직사각형 227"/>
          <p:cNvSpPr/>
          <p:nvPr/>
        </p:nvSpPr>
        <p:spPr>
          <a:xfrm>
            <a:off x="6907345" y="443375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9" name="직사각형 228"/>
          <p:cNvSpPr/>
          <p:nvPr/>
        </p:nvSpPr>
        <p:spPr>
          <a:xfrm>
            <a:off x="8023665" y="510050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32" name="그룹 231"/>
          <p:cNvGrpSpPr/>
          <p:nvPr/>
        </p:nvGrpSpPr>
        <p:grpSpPr>
          <a:xfrm>
            <a:off x="2210903" y="3442755"/>
            <a:ext cx="1045649" cy="400110"/>
            <a:chOff x="323528" y="1156682"/>
            <a:chExt cx="1381725" cy="400110"/>
          </a:xfrm>
        </p:grpSpPr>
        <p:cxnSp>
          <p:nvCxnSpPr>
            <p:cNvPr id="233" name="직선 화살표 연결선 23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493790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요청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요청 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35" name="직선 화살표 연결선 234"/>
          <p:cNvCxnSpPr/>
          <p:nvPr/>
        </p:nvCxnSpPr>
        <p:spPr>
          <a:xfrm flipH="1">
            <a:off x="2190591" y="4044490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3241385" y="375913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42" name="그룹 241"/>
          <p:cNvGrpSpPr/>
          <p:nvPr/>
        </p:nvGrpSpPr>
        <p:grpSpPr>
          <a:xfrm>
            <a:off x="2203716" y="4143370"/>
            <a:ext cx="1045649" cy="400110"/>
            <a:chOff x="323528" y="1156682"/>
            <a:chExt cx="1381725" cy="400110"/>
          </a:xfrm>
        </p:grpSpPr>
        <p:cxnSp>
          <p:nvCxnSpPr>
            <p:cNvPr id="243" name="직선 화살표 연결선 24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493790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요청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요청 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5" name="직선 화살표 연결선 244"/>
          <p:cNvCxnSpPr/>
          <p:nvPr/>
        </p:nvCxnSpPr>
        <p:spPr>
          <a:xfrm flipH="1">
            <a:off x="2183404" y="4745105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/>
          <p:cNvSpPr/>
          <p:nvPr/>
        </p:nvSpPr>
        <p:spPr>
          <a:xfrm>
            <a:off x="3234198" y="445975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53" name="그룹 252"/>
          <p:cNvGrpSpPr/>
          <p:nvPr/>
        </p:nvGrpSpPr>
        <p:grpSpPr>
          <a:xfrm>
            <a:off x="2203716" y="4848190"/>
            <a:ext cx="1045649" cy="400110"/>
            <a:chOff x="323528" y="1156682"/>
            <a:chExt cx="1381725" cy="400110"/>
          </a:xfrm>
        </p:grpSpPr>
        <p:cxnSp>
          <p:nvCxnSpPr>
            <p:cNvPr id="254" name="직선 화살표 연결선 25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/>
            <p:cNvSpPr txBox="1"/>
            <p:nvPr/>
          </p:nvSpPr>
          <p:spPr>
            <a:xfrm>
              <a:off x="503287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6" name="직선 화살표 연결선 255"/>
          <p:cNvCxnSpPr/>
          <p:nvPr/>
        </p:nvCxnSpPr>
        <p:spPr>
          <a:xfrm flipH="1">
            <a:off x="2183404" y="5449925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3234198" y="516457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0270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6768752" y="5877272"/>
            <a:ext cx="241176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5" name="직선 연결선 14"/>
          <p:cNvCxnSpPr/>
          <p:nvPr/>
        </p:nvCxnSpPr>
        <p:spPr>
          <a:xfrm>
            <a:off x="761018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85434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3306" y="1241734"/>
            <a:ext cx="0" cy="532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541439" y="1213782"/>
            <a:ext cx="36004" cy="5356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01578" y="1212821"/>
            <a:ext cx="1" cy="5357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15357" y="1213782"/>
            <a:ext cx="0" cy="5455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105834" y="1213782"/>
            <a:ext cx="0" cy="5527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994" y="1005738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선생님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46699" y="1005739"/>
            <a:ext cx="146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사용자화면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274" y="100103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요청처리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5394" y="996446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사용자정보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36096" y="99644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강좌 관리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88224" y="99644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강사 페이지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17802" y="99272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쪽지함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74684" y="1359913"/>
            <a:ext cx="1225169" cy="246221"/>
            <a:chOff x="323528" y="1313672"/>
            <a:chExt cx="1381725" cy="24622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3568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53373" y="1342861"/>
            <a:ext cx="1152360" cy="252707"/>
            <a:chOff x="262432" y="1304085"/>
            <a:chExt cx="1509134" cy="252707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2432" y="1304085"/>
              <a:ext cx="15091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인증요청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61319" y="1366088"/>
            <a:ext cx="1039428" cy="246221"/>
            <a:chOff x="323528" y="1313672"/>
            <a:chExt cx="1381725" cy="246221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83567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4684" y="2077878"/>
            <a:ext cx="1225169" cy="246221"/>
            <a:chOff x="323528" y="1313672"/>
            <a:chExt cx="1381725" cy="246221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0760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201178" y="2077878"/>
            <a:ext cx="1053919" cy="246221"/>
            <a:chOff x="323528" y="1313672"/>
            <a:chExt cx="1381725" cy="246221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95370" y="1313672"/>
              <a:ext cx="11965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461319" y="2071183"/>
            <a:ext cx="1050878" cy="246221"/>
            <a:chOff x="323528" y="1313672"/>
            <a:chExt cx="1403286" cy="246221"/>
          </a:xfrm>
        </p:grpSpPr>
        <p:cxnSp>
          <p:nvCxnSpPr>
            <p:cNvPr id="47" name="직선 화살표 연결선 4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64338" y="1313672"/>
              <a:ext cx="1362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5576" y="3421093"/>
            <a:ext cx="1224136" cy="414918"/>
            <a:chOff x="323528" y="1141874"/>
            <a:chExt cx="1387703" cy="414918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51831" y="1141874"/>
              <a:ext cx="115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강좌 관리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83569" y="4310642"/>
            <a:ext cx="1469804" cy="246221"/>
            <a:chOff x="218593" y="1313672"/>
            <a:chExt cx="1692733" cy="246221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18593" y="1313672"/>
              <a:ext cx="16927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강사페이지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74684" y="4917939"/>
            <a:ext cx="1310750" cy="400110"/>
            <a:chOff x="323528" y="1199363"/>
            <a:chExt cx="1519412" cy="400110"/>
          </a:xfrm>
        </p:grpSpPr>
        <p:cxnSp>
          <p:nvCxnSpPr>
            <p:cNvPr id="56" name="직선 화살표 연결선 55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9451" y="1199363"/>
              <a:ext cx="1433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쪽지함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 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61" name="직선 화살표 연결선 60"/>
          <p:cNvCxnSpPr/>
          <p:nvPr/>
        </p:nvCxnSpPr>
        <p:spPr>
          <a:xfrm flipH="1">
            <a:off x="761018" y="1789846"/>
            <a:ext cx="12961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761018" y="2509926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761018" y="4011577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61018" y="4702446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761018" y="5451737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2195736" y="1789846"/>
            <a:ext cx="10608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2195736" y="2509926"/>
            <a:ext cx="1067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3461319" y="1789846"/>
            <a:ext cx="108012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3461319" y="2509926"/>
            <a:ext cx="111612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1999853" y="1489199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1" name="그룹 80"/>
          <p:cNvGrpSpPr/>
          <p:nvPr/>
        </p:nvGrpSpPr>
        <p:grpSpPr>
          <a:xfrm>
            <a:off x="3461319" y="3573016"/>
            <a:ext cx="2238760" cy="331901"/>
            <a:chOff x="323528" y="1224891"/>
            <a:chExt cx="1381725" cy="331901"/>
          </a:xfrm>
        </p:grpSpPr>
        <p:cxnSp>
          <p:nvCxnSpPr>
            <p:cNvPr id="82" name="직선 화살표 연결선 8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90690" y="1224891"/>
              <a:ext cx="10960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강좌관리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61319" y="4221088"/>
            <a:ext cx="3401874" cy="319888"/>
            <a:chOff x="323528" y="1236904"/>
            <a:chExt cx="1381725" cy="319888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16138" y="1236904"/>
              <a:ext cx="73119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강사 페이지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50222" y="4959049"/>
            <a:ext cx="4547600" cy="316319"/>
            <a:chOff x="323528" y="1240473"/>
            <a:chExt cx="1381725" cy="316319"/>
          </a:xfrm>
        </p:grpSpPr>
        <p:cxnSp>
          <p:nvCxnSpPr>
            <p:cNvPr id="92" name="직선 화살표 연결선 9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81043" y="1240473"/>
              <a:ext cx="452145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쪽지함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4" name="직선 화살표 연결선 93"/>
          <p:cNvCxnSpPr/>
          <p:nvPr/>
        </p:nvCxnSpPr>
        <p:spPr>
          <a:xfrm flipH="1">
            <a:off x="3455662" y="4066732"/>
            <a:ext cx="2269226" cy="168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3455662" y="4702446"/>
            <a:ext cx="3559695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3450222" y="5451737"/>
            <a:ext cx="45734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/>
          <p:cNvGrpSpPr/>
          <p:nvPr/>
        </p:nvGrpSpPr>
        <p:grpSpPr>
          <a:xfrm>
            <a:off x="754542" y="2822739"/>
            <a:ext cx="1353323" cy="273317"/>
            <a:chOff x="323528" y="1283475"/>
            <a:chExt cx="1532851" cy="273317"/>
          </a:xfrm>
        </p:grpSpPr>
        <p:cxnSp>
          <p:nvCxnSpPr>
            <p:cNvPr id="195" name="직선 화살표 연결선 19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330863" y="1283475"/>
              <a:ext cx="15255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2195736" y="2695946"/>
            <a:ext cx="1045649" cy="400110"/>
            <a:chOff x="323528" y="1156682"/>
            <a:chExt cx="1381725" cy="400110"/>
          </a:xfrm>
        </p:grpSpPr>
        <p:cxnSp>
          <p:nvCxnSpPr>
            <p:cNvPr id="199" name="직선 화살표 연결선 198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513831" y="1156682"/>
              <a:ext cx="1069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</a:t>
              </a: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3478555" y="2695946"/>
            <a:ext cx="1000520" cy="400110"/>
            <a:chOff x="323528" y="1156682"/>
            <a:chExt cx="1381725" cy="400110"/>
          </a:xfrm>
        </p:grpSpPr>
        <p:cxnSp>
          <p:nvCxnSpPr>
            <p:cNvPr id="207" name="직선 화살표 연결선 20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460412" y="1156682"/>
              <a:ext cx="1012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회원정보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10" name="직선 화살표 연결선 209"/>
          <p:cNvCxnSpPr/>
          <p:nvPr/>
        </p:nvCxnSpPr>
        <p:spPr>
          <a:xfrm flipH="1">
            <a:off x="3455662" y="3284984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 flipH="1">
            <a:off x="2175424" y="3297681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H="1">
            <a:off x="788773" y="3297681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1977422" y="2204864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7" name="직사각형 216"/>
          <p:cNvSpPr/>
          <p:nvPr/>
        </p:nvSpPr>
        <p:spPr>
          <a:xfrm>
            <a:off x="1977422" y="297604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8" name="직사각형 217"/>
          <p:cNvSpPr/>
          <p:nvPr/>
        </p:nvSpPr>
        <p:spPr>
          <a:xfrm>
            <a:off x="1977422" y="376002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9" name="직사각형 218"/>
          <p:cNvSpPr/>
          <p:nvPr/>
        </p:nvSpPr>
        <p:spPr>
          <a:xfrm>
            <a:off x="1977422" y="443406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0" name="직사각형 219"/>
          <p:cNvSpPr/>
          <p:nvPr/>
        </p:nvSpPr>
        <p:spPr>
          <a:xfrm>
            <a:off x="1977422" y="515414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1" name="직사각형 220"/>
          <p:cNvSpPr/>
          <p:nvPr/>
        </p:nvSpPr>
        <p:spPr>
          <a:xfrm>
            <a:off x="3241385" y="1489199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2" name="직사각형 221"/>
          <p:cNvSpPr/>
          <p:nvPr/>
        </p:nvSpPr>
        <p:spPr>
          <a:xfrm>
            <a:off x="3245295" y="220085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3" name="직사각형 222"/>
          <p:cNvSpPr/>
          <p:nvPr/>
        </p:nvSpPr>
        <p:spPr>
          <a:xfrm>
            <a:off x="3241385" y="297903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4" name="직사각형 223"/>
          <p:cNvSpPr/>
          <p:nvPr/>
        </p:nvSpPr>
        <p:spPr>
          <a:xfrm>
            <a:off x="4496051" y="1483023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5" name="직사각형 224"/>
          <p:cNvSpPr/>
          <p:nvPr/>
        </p:nvSpPr>
        <p:spPr>
          <a:xfrm>
            <a:off x="4496051" y="220085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6" name="직사각형 225"/>
          <p:cNvSpPr/>
          <p:nvPr/>
        </p:nvSpPr>
        <p:spPr>
          <a:xfrm>
            <a:off x="4496051" y="297604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7" name="직사각형 226"/>
          <p:cNvSpPr/>
          <p:nvPr/>
        </p:nvSpPr>
        <p:spPr>
          <a:xfrm>
            <a:off x="5700079" y="374651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8" name="직사각형 227"/>
          <p:cNvSpPr/>
          <p:nvPr/>
        </p:nvSpPr>
        <p:spPr>
          <a:xfrm>
            <a:off x="6907345" y="443375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9" name="직사각형 228"/>
          <p:cNvSpPr/>
          <p:nvPr/>
        </p:nvSpPr>
        <p:spPr>
          <a:xfrm>
            <a:off x="8023665" y="510050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32" name="그룹 231"/>
          <p:cNvGrpSpPr/>
          <p:nvPr/>
        </p:nvGrpSpPr>
        <p:grpSpPr>
          <a:xfrm>
            <a:off x="2210903" y="3442755"/>
            <a:ext cx="1045649" cy="400110"/>
            <a:chOff x="323528" y="1156682"/>
            <a:chExt cx="1381725" cy="400110"/>
          </a:xfrm>
        </p:grpSpPr>
        <p:cxnSp>
          <p:nvCxnSpPr>
            <p:cNvPr id="233" name="직선 화살표 연결선 23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493790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</a:t>
              </a:r>
            </a:p>
          </p:txBody>
        </p:sp>
      </p:grpSp>
      <p:cxnSp>
        <p:nvCxnSpPr>
          <p:cNvPr id="235" name="직선 화살표 연결선 234"/>
          <p:cNvCxnSpPr/>
          <p:nvPr/>
        </p:nvCxnSpPr>
        <p:spPr>
          <a:xfrm flipH="1">
            <a:off x="2190591" y="4044490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3241385" y="375913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42" name="그룹 241"/>
          <p:cNvGrpSpPr/>
          <p:nvPr/>
        </p:nvGrpSpPr>
        <p:grpSpPr>
          <a:xfrm>
            <a:off x="2203716" y="4143370"/>
            <a:ext cx="1045649" cy="400110"/>
            <a:chOff x="323528" y="1156682"/>
            <a:chExt cx="1381725" cy="400110"/>
          </a:xfrm>
        </p:grpSpPr>
        <p:cxnSp>
          <p:nvCxnSpPr>
            <p:cNvPr id="243" name="직선 화살표 연결선 242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/>
            <p:cNvSpPr txBox="1"/>
            <p:nvPr/>
          </p:nvSpPr>
          <p:spPr>
            <a:xfrm>
              <a:off x="493790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</a:t>
              </a:r>
            </a:p>
          </p:txBody>
        </p:sp>
      </p:grpSp>
      <p:cxnSp>
        <p:nvCxnSpPr>
          <p:cNvPr id="245" name="직선 화살표 연결선 244"/>
          <p:cNvCxnSpPr/>
          <p:nvPr/>
        </p:nvCxnSpPr>
        <p:spPr>
          <a:xfrm flipH="1">
            <a:off x="2183404" y="4745105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/>
          <p:cNvSpPr/>
          <p:nvPr/>
        </p:nvSpPr>
        <p:spPr>
          <a:xfrm>
            <a:off x="3234198" y="445975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53" name="그룹 252"/>
          <p:cNvGrpSpPr/>
          <p:nvPr/>
        </p:nvGrpSpPr>
        <p:grpSpPr>
          <a:xfrm>
            <a:off x="2203716" y="4848190"/>
            <a:ext cx="1045649" cy="400110"/>
            <a:chOff x="323528" y="1156682"/>
            <a:chExt cx="1381725" cy="400110"/>
          </a:xfrm>
        </p:grpSpPr>
        <p:cxnSp>
          <p:nvCxnSpPr>
            <p:cNvPr id="254" name="직선 화살표 연결선 25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/>
            <p:cNvSpPr txBox="1"/>
            <p:nvPr/>
          </p:nvSpPr>
          <p:spPr>
            <a:xfrm>
              <a:off x="503287" y="1156682"/>
              <a:ext cx="105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6" name="직선 화살표 연결선 255"/>
          <p:cNvCxnSpPr/>
          <p:nvPr/>
        </p:nvCxnSpPr>
        <p:spPr>
          <a:xfrm flipH="1">
            <a:off x="2183404" y="5449925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3234198" y="516457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Shape 189"/>
          <p:cNvSpPr txBox="1">
            <a:spLocks/>
          </p:cNvSpPr>
          <p:nvPr/>
        </p:nvSpPr>
        <p:spPr>
          <a:xfrm>
            <a:off x="-170231" y="160516"/>
            <a:ext cx="288256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선생</a:t>
            </a:r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님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시퀀스 다이어그램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6768752" y="5877272"/>
            <a:ext cx="241176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5" name="직선 연결선 14"/>
          <p:cNvCxnSpPr/>
          <p:nvPr/>
        </p:nvCxnSpPr>
        <p:spPr>
          <a:xfrm flipH="1">
            <a:off x="754542" y="1817798"/>
            <a:ext cx="6476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85434" y="1817798"/>
            <a:ext cx="16031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3347864" y="1817798"/>
            <a:ext cx="5442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559441" y="1789846"/>
            <a:ext cx="18002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01578" y="1788885"/>
            <a:ext cx="0" cy="39443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15357" y="1789846"/>
            <a:ext cx="0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244408" y="1789846"/>
            <a:ext cx="0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994" y="158180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46699" y="1581803"/>
            <a:ext cx="146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사용자화면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274" y="1577096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요청처리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5394" y="157251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사용자정보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08104" y="157251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5674" y="1572511"/>
            <a:ext cx="786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취미컨설팅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56376" y="156879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취미검색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74684" y="1846759"/>
            <a:ext cx="2434606" cy="332338"/>
            <a:chOff x="323528" y="1224454"/>
            <a:chExt cx="1381725" cy="332338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05322" y="1224454"/>
              <a:ext cx="89250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로그인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컨설팅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61319" y="1942152"/>
            <a:ext cx="3446026" cy="246221"/>
            <a:chOff x="323528" y="1313672"/>
            <a:chExt cx="1381725" cy="246221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57668" y="1313672"/>
              <a:ext cx="4475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컨설팅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54542" y="3152755"/>
            <a:ext cx="1316192" cy="400110"/>
            <a:chOff x="301241" y="1164413"/>
            <a:chExt cx="1456330" cy="400110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01241" y="1164413"/>
              <a:ext cx="1456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 글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 작성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107864" y="3140968"/>
            <a:ext cx="1253505" cy="404166"/>
            <a:chOff x="201190" y="1152626"/>
            <a:chExt cx="1643390" cy="404166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01190" y="1152626"/>
              <a:ext cx="1643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조회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5576" y="4817027"/>
            <a:ext cx="1244277" cy="246221"/>
            <a:chOff x="323528" y="1313672"/>
            <a:chExt cx="1381725" cy="246221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83568" y="131367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검색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61" name="직선 화살표 연결선 60"/>
          <p:cNvCxnSpPr/>
          <p:nvPr/>
        </p:nvCxnSpPr>
        <p:spPr>
          <a:xfrm flipH="1">
            <a:off x="761018" y="2365910"/>
            <a:ext cx="260035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761018" y="3734062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761018" y="5235713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2195736" y="3734062"/>
            <a:ext cx="1067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3461319" y="2365910"/>
            <a:ext cx="359767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3245294" y="2059087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직사각형 72"/>
          <p:cNvSpPr/>
          <p:nvPr/>
        </p:nvSpPr>
        <p:spPr>
          <a:xfrm>
            <a:off x="6907345" y="2059084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직사각형 73"/>
          <p:cNvSpPr/>
          <p:nvPr/>
        </p:nvSpPr>
        <p:spPr>
          <a:xfrm>
            <a:off x="1999853" y="3423907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1" name="그룹 80"/>
          <p:cNvGrpSpPr/>
          <p:nvPr/>
        </p:nvGrpSpPr>
        <p:grpSpPr>
          <a:xfrm>
            <a:off x="3455876" y="4032584"/>
            <a:ext cx="3446027" cy="286084"/>
            <a:chOff x="323528" y="1270708"/>
            <a:chExt cx="1381725" cy="286084"/>
          </a:xfrm>
        </p:grpSpPr>
        <p:cxnSp>
          <p:nvCxnSpPr>
            <p:cNvPr id="82" name="직선 화살표 연결선 8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59850" y="1270708"/>
              <a:ext cx="35424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컨설팅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232619" y="4729742"/>
            <a:ext cx="5954480" cy="330405"/>
            <a:chOff x="323528" y="1226387"/>
            <a:chExt cx="1381725" cy="330405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917767" y="1226387"/>
              <a:ext cx="208867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검색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4" name="직선 화살표 연결선 93"/>
          <p:cNvCxnSpPr/>
          <p:nvPr/>
        </p:nvCxnSpPr>
        <p:spPr>
          <a:xfrm flipH="1">
            <a:off x="3455879" y="4507279"/>
            <a:ext cx="355403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901902" y="418135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2195737" y="5235714"/>
            <a:ext cx="601495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8172400" y="4941168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94" name="그룹 193"/>
          <p:cNvGrpSpPr/>
          <p:nvPr/>
        </p:nvGrpSpPr>
        <p:grpSpPr>
          <a:xfrm>
            <a:off x="754542" y="4046875"/>
            <a:ext cx="1219897" cy="273317"/>
            <a:chOff x="323528" y="1283475"/>
            <a:chExt cx="1381725" cy="273317"/>
          </a:xfrm>
        </p:grpSpPr>
        <p:cxnSp>
          <p:nvCxnSpPr>
            <p:cNvPr id="195" name="직선 화살표 연결선 19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628303" y="1283475"/>
              <a:ext cx="9351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컨설팅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7" name="직사각형 196"/>
          <p:cNvSpPr/>
          <p:nvPr/>
        </p:nvSpPr>
        <p:spPr>
          <a:xfrm>
            <a:off x="1979712" y="419896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98" name="그룹 197"/>
          <p:cNvGrpSpPr/>
          <p:nvPr/>
        </p:nvGrpSpPr>
        <p:grpSpPr>
          <a:xfrm>
            <a:off x="2195736" y="4046875"/>
            <a:ext cx="1087946" cy="273317"/>
            <a:chOff x="323528" y="1283475"/>
            <a:chExt cx="1437617" cy="273317"/>
          </a:xfrm>
        </p:grpSpPr>
        <p:cxnSp>
          <p:nvCxnSpPr>
            <p:cNvPr id="199" name="직선 화살표 연결선 198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323528" y="1283475"/>
              <a:ext cx="14376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컨설팅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1999853" y="493892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06" name="그룹 205"/>
          <p:cNvGrpSpPr/>
          <p:nvPr/>
        </p:nvGrpSpPr>
        <p:grpSpPr>
          <a:xfrm>
            <a:off x="3239852" y="3229699"/>
            <a:ext cx="2437106" cy="288611"/>
            <a:chOff x="118810" y="1268181"/>
            <a:chExt cx="1586443" cy="288611"/>
          </a:xfrm>
        </p:grpSpPr>
        <p:cxnSp>
          <p:nvCxnSpPr>
            <p:cNvPr id="207" name="직선 화살표 연결선 206"/>
            <p:cNvCxnSpPr/>
            <p:nvPr/>
          </p:nvCxnSpPr>
          <p:spPr>
            <a:xfrm>
              <a:off x="118810" y="1556792"/>
              <a:ext cx="15864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404891" y="1268181"/>
              <a:ext cx="122373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10" name="직선 화살표 연결선 209"/>
          <p:cNvCxnSpPr/>
          <p:nvPr/>
        </p:nvCxnSpPr>
        <p:spPr>
          <a:xfrm flipH="1">
            <a:off x="3458497" y="3734062"/>
            <a:ext cx="242086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5693566" y="341808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3" name="직선 화살표 연결선 212"/>
          <p:cNvCxnSpPr/>
          <p:nvPr/>
        </p:nvCxnSpPr>
        <p:spPr>
          <a:xfrm flipH="1">
            <a:off x="2175424" y="4521817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H="1">
            <a:off x="788773" y="4521817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3253358" y="418135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01" name="그룹 100"/>
          <p:cNvGrpSpPr/>
          <p:nvPr/>
        </p:nvGrpSpPr>
        <p:grpSpPr>
          <a:xfrm>
            <a:off x="769242" y="2564904"/>
            <a:ext cx="2434606" cy="315128"/>
            <a:chOff x="323528" y="1241664"/>
            <a:chExt cx="1381725" cy="315128"/>
          </a:xfrm>
        </p:grpSpPr>
        <p:cxnSp>
          <p:nvCxnSpPr>
            <p:cNvPr id="102" name="직선 화살표 연결선 10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683568" y="1241664"/>
              <a:ext cx="7920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로그인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찾기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0" name="직선 화살표 연결선 109"/>
          <p:cNvCxnSpPr/>
          <p:nvPr/>
        </p:nvCxnSpPr>
        <p:spPr>
          <a:xfrm>
            <a:off x="3263370" y="2880032"/>
            <a:ext cx="490903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>
            <a:off x="755576" y="3066845"/>
            <a:ext cx="260035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3455877" y="3066845"/>
            <a:ext cx="471652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3239852" y="276002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16" name="그룹 115"/>
          <p:cNvGrpSpPr/>
          <p:nvPr/>
        </p:nvGrpSpPr>
        <p:grpSpPr>
          <a:xfrm>
            <a:off x="7117926" y="1935904"/>
            <a:ext cx="1092769" cy="246221"/>
            <a:chOff x="323528" y="1313672"/>
            <a:chExt cx="1381725" cy="246221"/>
          </a:xfrm>
        </p:grpSpPr>
        <p:cxnSp>
          <p:nvCxnSpPr>
            <p:cNvPr id="117" name="직선 화살표 연결선 11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64248" y="1313672"/>
              <a:ext cx="928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조회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9" name="직선 화살표 연결선 118"/>
          <p:cNvCxnSpPr/>
          <p:nvPr/>
        </p:nvCxnSpPr>
        <p:spPr>
          <a:xfrm flipH="1">
            <a:off x="7123369" y="2367952"/>
            <a:ext cx="113461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8187099" y="2057797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직사각형 74"/>
          <p:cNvSpPr/>
          <p:nvPr/>
        </p:nvSpPr>
        <p:spPr>
          <a:xfrm>
            <a:off x="3245294" y="341808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7" name="직사각형 126"/>
          <p:cNvSpPr/>
          <p:nvPr/>
        </p:nvSpPr>
        <p:spPr>
          <a:xfrm>
            <a:off x="8149968" y="2719226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2" name="TextBox 131"/>
          <p:cNvSpPr txBox="1"/>
          <p:nvPr/>
        </p:nvSpPr>
        <p:spPr>
          <a:xfrm>
            <a:off x="5508104" y="2564904"/>
            <a:ext cx="7344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취미 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7" name="Shape 189"/>
          <p:cNvSpPr txBox="1">
            <a:spLocks/>
          </p:cNvSpPr>
          <p:nvPr/>
        </p:nvSpPr>
        <p:spPr>
          <a:xfrm>
            <a:off x="-170231" y="160516"/>
            <a:ext cx="288256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</a:t>
            </a:r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원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시퀀스 다이어그램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768752" y="5877272"/>
            <a:ext cx="241176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5" name="직선 연결선 14"/>
          <p:cNvCxnSpPr/>
          <p:nvPr/>
        </p:nvCxnSpPr>
        <p:spPr>
          <a:xfrm flipH="1">
            <a:off x="754542" y="1817798"/>
            <a:ext cx="6476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85434" y="1817798"/>
            <a:ext cx="16031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3347864" y="1817798"/>
            <a:ext cx="5442" cy="3915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559441" y="1789846"/>
            <a:ext cx="18002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01578" y="1788885"/>
            <a:ext cx="0" cy="39443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15357" y="1789846"/>
            <a:ext cx="0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244408" y="1789846"/>
            <a:ext cx="0" cy="3943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994" y="158180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46699" y="1581803"/>
            <a:ext cx="146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사용자화면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274" y="1577096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요청처리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8505" y="1572510"/>
            <a:ext cx="523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80112" y="157251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09690" y="1572511"/>
            <a:ext cx="498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취미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13685" y="1568792"/>
            <a:ext cx="446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신고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74684" y="1988840"/>
            <a:ext cx="1248766" cy="329107"/>
            <a:chOff x="323528" y="1227685"/>
            <a:chExt cx="1381725" cy="329107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61735" y="1227685"/>
              <a:ext cx="1238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강좌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95458" y="1988840"/>
            <a:ext cx="1324414" cy="329107"/>
            <a:chOff x="184925" y="1227685"/>
            <a:chExt cx="1736354" cy="329107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84925" y="1227685"/>
              <a:ext cx="1736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강좌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5576" y="4293096"/>
            <a:ext cx="1368152" cy="400110"/>
            <a:chOff x="323528" y="1177301"/>
            <a:chExt cx="1519284" cy="400110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33736" y="1177301"/>
              <a:ext cx="1409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 게시물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62" name="직선 화살표 연결선 61"/>
          <p:cNvCxnSpPr/>
          <p:nvPr/>
        </p:nvCxnSpPr>
        <p:spPr>
          <a:xfrm flipH="1">
            <a:off x="761018" y="2506875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761018" y="4848153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2195736" y="2506875"/>
            <a:ext cx="1067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999853" y="219672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1" name="그룹 80"/>
          <p:cNvGrpSpPr/>
          <p:nvPr/>
        </p:nvGrpSpPr>
        <p:grpSpPr>
          <a:xfrm>
            <a:off x="3455876" y="3645024"/>
            <a:ext cx="3446027" cy="286084"/>
            <a:chOff x="323528" y="1270708"/>
            <a:chExt cx="1381725" cy="286084"/>
          </a:xfrm>
        </p:grpSpPr>
        <p:cxnSp>
          <p:nvCxnSpPr>
            <p:cNvPr id="82" name="직선 화살표 연결선 81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568944" y="1270708"/>
              <a:ext cx="95715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대분류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중분류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등록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69381" y="4365104"/>
            <a:ext cx="4717717" cy="307483"/>
            <a:chOff x="323528" y="1249309"/>
            <a:chExt cx="1381725" cy="307483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51911" y="1249309"/>
              <a:ext cx="548333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 게시물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4" name="직선 화살표 연결선 93"/>
          <p:cNvCxnSpPr/>
          <p:nvPr/>
        </p:nvCxnSpPr>
        <p:spPr>
          <a:xfrm flipH="1">
            <a:off x="3455879" y="4119719"/>
            <a:ext cx="355403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901902" y="379379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3453055" y="4848154"/>
            <a:ext cx="47576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8172400" y="4553608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94" name="그룹 193"/>
          <p:cNvGrpSpPr/>
          <p:nvPr/>
        </p:nvGrpSpPr>
        <p:grpSpPr>
          <a:xfrm>
            <a:off x="742004" y="3659315"/>
            <a:ext cx="1381724" cy="273317"/>
            <a:chOff x="309327" y="1283475"/>
            <a:chExt cx="1565019" cy="273317"/>
          </a:xfrm>
        </p:grpSpPr>
        <p:cxnSp>
          <p:nvCxnSpPr>
            <p:cNvPr id="195" name="직선 화살표 연결선 19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309327" y="1283475"/>
              <a:ext cx="15650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등록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7" name="직사각형 196"/>
          <p:cNvSpPr/>
          <p:nvPr/>
        </p:nvSpPr>
        <p:spPr>
          <a:xfrm>
            <a:off x="1979712" y="3811405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98" name="그룹 197"/>
          <p:cNvGrpSpPr/>
          <p:nvPr/>
        </p:nvGrpSpPr>
        <p:grpSpPr>
          <a:xfrm>
            <a:off x="2195736" y="3532946"/>
            <a:ext cx="1152127" cy="400110"/>
            <a:chOff x="323528" y="1157106"/>
            <a:chExt cx="1522427" cy="400110"/>
          </a:xfrm>
        </p:grpSpPr>
        <p:cxnSp>
          <p:nvCxnSpPr>
            <p:cNvPr id="199" name="직선 화살표 연결선 198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408338" y="1157106"/>
              <a:ext cx="1437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취미 등록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 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3275856" y="2002512"/>
            <a:ext cx="1239965" cy="288611"/>
            <a:chOff x="118810" y="1268181"/>
            <a:chExt cx="1646794" cy="288611"/>
          </a:xfrm>
        </p:grpSpPr>
        <p:cxnSp>
          <p:nvCxnSpPr>
            <p:cNvPr id="207" name="직선 화살표 연결선 206"/>
            <p:cNvCxnSpPr/>
            <p:nvPr/>
          </p:nvCxnSpPr>
          <p:spPr>
            <a:xfrm>
              <a:off x="118810" y="1556792"/>
              <a:ext cx="15864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/>
            <p:cNvSpPr txBox="1"/>
            <p:nvPr/>
          </p:nvSpPr>
          <p:spPr>
            <a:xfrm>
              <a:off x="355799" y="1268181"/>
              <a:ext cx="140980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강좌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10" name="직선 화살표 연결선 209"/>
          <p:cNvCxnSpPr/>
          <p:nvPr/>
        </p:nvCxnSpPr>
        <p:spPr>
          <a:xfrm flipH="1">
            <a:off x="3458497" y="2506875"/>
            <a:ext cx="120499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4479817" y="2171517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3" name="직선 화살표 연결선 212"/>
          <p:cNvCxnSpPr/>
          <p:nvPr/>
        </p:nvCxnSpPr>
        <p:spPr>
          <a:xfrm flipH="1">
            <a:off x="2175424" y="4134257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H="1">
            <a:off x="788773" y="4134257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3253358" y="379379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직사각형 74"/>
          <p:cNvSpPr/>
          <p:nvPr/>
        </p:nvSpPr>
        <p:spPr>
          <a:xfrm>
            <a:off x="3245294" y="2190894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Shape 189"/>
          <p:cNvSpPr txBox="1">
            <a:spLocks/>
          </p:cNvSpPr>
          <p:nvPr/>
        </p:nvSpPr>
        <p:spPr>
          <a:xfrm>
            <a:off x="-170231" y="160516"/>
            <a:ext cx="288256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관리</a:t>
            </a:r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자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-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시퀀스 다이어그램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769242" y="2780928"/>
            <a:ext cx="1248766" cy="329107"/>
            <a:chOff x="323528" y="1227685"/>
            <a:chExt cx="1381725" cy="329107"/>
          </a:xfrm>
        </p:grpSpPr>
        <p:cxnSp>
          <p:nvCxnSpPr>
            <p:cNvPr id="91" name="직선 화살표 연결선 90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61735" y="1227685"/>
              <a:ext cx="1238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090016" y="2780928"/>
            <a:ext cx="1324414" cy="329107"/>
            <a:chOff x="184925" y="1227685"/>
            <a:chExt cx="1736354" cy="329107"/>
          </a:xfrm>
        </p:grpSpPr>
        <p:cxnSp>
          <p:nvCxnSpPr>
            <p:cNvPr id="96" name="직선 화살표 연결선 95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184925" y="1227685"/>
              <a:ext cx="1736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요청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8" name="직선 화살표 연결선 97"/>
          <p:cNvCxnSpPr/>
          <p:nvPr/>
        </p:nvCxnSpPr>
        <p:spPr>
          <a:xfrm flipH="1">
            <a:off x="755576" y="3298963"/>
            <a:ext cx="13097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2190294" y="3298963"/>
            <a:ext cx="1067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994411" y="2988808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09" name="그룹 108"/>
          <p:cNvGrpSpPr/>
          <p:nvPr/>
        </p:nvGrpSpPr>
        <p:grpSpPr>
          <a:xfrm>
            <a:off x="3234410" y="2794600"/>
            <a:ext cx="2437106" cy="288611"/>
            <a:chOff x="118810" y="1268181"/>
            <a:chExt cx="1586443" cy="288611"/>
          </a:xfrm>
        </p:grpSpPr>
        <p:cxnSp>
          <p:nvCxnSpPr>
            <p:cNvPr id="111" name="직선 화살표 연결선 110"/>
            <p:cNvCxnSpPr/>
            <p:nvPr/>
          </p:nvCxnSpPr>
          <p:spPr>
            <a:xfrm>
              <a:off x="118810" y="1556792"/>
              <a:ext cx="15864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635719" y="1268181"/>
              <a:ext cx="7252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조회 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21" name="직선 화살표 연결선 120"/>
          <p:cNvCxnSpPr/>
          <p:nvPr/>
        </p:nvCxnSpPr>
        <p:spPr>
          <a:xfrm flipH="1">
            <a:off x="3453055" y="3298963"/>
            <a:ext cx="242086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5688124" y="2982981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3" name="직사각형 122"/>
          <p:cNvSpPr/>
          <p:nvPr/>
        </p:nvSpPr>
        <p:spPr>
          <a:xfrm>
            <a:off x="3239852" y="2982982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24" name="그룹 123"/>
          <p:cNvGrpSpPr/>
          <p:nvPr/>
        </p:nvGrpSpPr>
        <p:grpSpPr>
          <a:xfrm>
            <a:off x="2195737" y="4290514"/>
            <a:ext cx="1152128" cy="400110"/>
            <a:chOff x="323528" y="1157106"/>
            <a:chExt cx="1522428" cy="400110"/>
          </a:xfrm>
        </p:grpSpPr>
        <p:cxnSp>
          <p:nvCxnSpPr>
            <p:cNvPr id="125" name="직선 화살표 연결선 124"/>
            <p:cNvCxnSpPr/>
            <p:nvPr/>
          </p:nvCxnSpPr>
          <p:spPr>
            <a:xfrm>
              <a:off x="323528" y="1556792"/>
              <a:ext cx="1381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330719" y="1157106"/>
              <a:ext cx="1515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 게시물 조회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삭제</a:t>
              </a:r>
              <a:r>
                <a:rPr lang="en-US" altLang="ko-KR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요청</a:t>
              </a:r>
              <a:endPara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28" name="직선 화살표 연결선 127"/>
          <p:cNvCxnSpPr/>
          <p:nvPr/>
        </p:nvCxnSpPr>
        <p:spPr>
          <a:xfrm flipH="1">
            <a:off x="2241990" y="4891825"/>
            <a:ext cx="117788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3242878" y="4551359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직사각형 76"/>
          <p:cNvSpPr/>
          <p:nvPr/>
        </p:nvSpPr>
        <p:spPr>
          <a:xfrm>
            <a:off x="1999853" y="4551360"/>
            <a:ext cx="216024" cy="43509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2069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108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365338"/>
            <a:ext cx="5063356" cy="1188131"/>
          </a:xfrm>
        </p:spPr>
        <p:txBody>
          <a:bodyPr>
            <a:no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느낀점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err="1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느낀점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2400" y="1592336"/>
            <a:ext cx="5041821" cy="4824996"/>
            <a:chOff x="142401" y="1268220"/>
            <a:chExt cx="4018384" cy="3940580"/>
          </a:xfrm>
        </p:grpSpPr>
        <p:pic>
          <p:nvPicPr>
            <p:cNvPr id="1026" name="Picture 2" descr="C:\Users\안해정\Desktop\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8"/>
            <a:stretch/>
          </p:blipFill>
          <p:spPr bwMode="auto">
            <a:xfrm>
              <a:off x="157773" y="1268220"/>
              <a:ext cx="4003012" cy="320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안해정\Desktop\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01" y="4461383"/>
              <a:ext cx="3513902" cy="74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080853" y="2479333"/>
            <a:ext cx="4788622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조건을 선택하면 그에 맞는 강좌를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찾아주는 기능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조건이 들어올지 알 수 없어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만들고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? ’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값을 넣기 어려움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문자열연결 연산자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(+)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이용해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클릭한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조건만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sql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문에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        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연결하고 그 조건에 해당하는 값을 뽑아서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list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 넣어줌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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이용해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맞는 값을 넣어줌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1476" y="430719"/>
            <a:ext cx="22227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검색기능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3263" y="332656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프로젝트 소개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2"/>
          <a:stretch/>
        </p:blipFill>
        <p:spPr bwMode="auto">
          <a:xfrm>
            <a:off x="5800865" y="1772816"/>
            <a:ext cx="3091615" cy="454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18136" y="2488782"/>
            <a:ext cx="5810048" cy="3100458"/>
            <a:chOff x="418136" y="2344766"/>
            <a:chExt cx="5810048" cy="310045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18136" y="2344766"/>
              <a:ext cx="5810048" cy="31004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2860" y="2701016"/>
              <a:ext cx="540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 </a:t>
              </a:r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어떻게 하면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만족스러운 여가생활을 할 수 있도록</a:t>
              </a:r>
              <a:endPara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도와줄  수 있을까</a:t>
              </a:r>
              <a:r>
                <a:rPr lang="en-US" altLang="ko-KR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“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303712" y="3717032"/>
              <a:ext cx="403889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원하는 시간과 금액의 강좌를 찾을 수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있도록 편리한 검색기능을 제공한다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무엇을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할지 모르는 사람들에게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취미를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찾을 수 있도록 지원한다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4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110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365338"/>
            <a:ext cx="5063356" cy="1188131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감사합니다</a:t>
            </a:r>
            <a:r>
              <a:rPr lang="en-US" altLang="ko-KR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03263" y="332656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프로젝트 소개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51520" y="1705164"/>
            <a:ext cx="8640960" cy="1255692"/>
          </a:xfrm>
          <a:prstGeom prst="roundRect">
            <a:avLst>
              <a:gd name="adj" fmla="val 9059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취미가 없거나 현실적인 어려움으로 취미를  포기한 사람들과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재능을 나누고자 하는 사람들을 연결해주는 중개플랫폼 제작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040" y="1412776"/>
            <a:ext cx="1565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프로젝트 목표</a:t>
            </a:r>
            <a:endParaRPr lang="ko-KR" altLang="en-US" sz="3200" b="1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221" y="3605219"/>
            <a:ext cx="2453595" cy="2812112"/>
            <a:chOff x="467544" y="4365104"/>
            <a:chExt cx="2453595" cy="281211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39553" y="4440735"/>
              <a:ext cx="2376263" cy="2736481"/>
            </a:xfrm>
            <a:prstGeom prst="roundRect">
              <a:avLst>
                <a:gd name="adj" fmla="val 71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12632" y="4961476"/>
              <a:ext cx="2308507" cy="2107729"/>
              <a:chOff x="779479" y="4151162"/>
              <a:chExt cx="2308507" cy="2107729"/>
            </a:xfrm>
          </p:grpSpPr>
          <p:pic>
            <p:nvPicPr>
              <p:cNvPr id="1027" name="Picture 3" descr="C:\Users\ssangyoung\Downloads\browser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67" b="8016"/>
              <a:stretch/>
            </p:blipFill>
            <p:spPr bwMode="auto">
              <a:xfrm>
                <a:off x="1426479" y="4151162"/>
                <a:ext cx="936104" cy="779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79479" y="5058562"/>
                <a:ext cx="23085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원하는 시간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장소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금액에 맞는 강좌를 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찾을 수 있도록 검색을 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세분화한다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67544" y="4365104"/>
              <a:ext cx="1080120" cy="408623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검색기능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86945" y="3645024"/>
            <a:ext cx="2810069" cy="2772308"/>
            <a:chOff x="4432234" y="4365104"/>
            <a:chExt cx="2810069" cy="277230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590003" y="4440735"/>
              <a:ext cx="2600298" cy="2696677"/>
            </a:xfrm>
            <a:prstGeom prst="roundRect">
              <a:avLst>
                <a:gd name="adj" fmla="val 71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603525" y="4761326"/>
              <a:ext cx="2638778" cy="2340258"/>
              <a:chOff x="4846551" y="4174229"/>
              <a:chExt cx="2638778" cy="2340258"/>
            </a:xfrm>
          </p:grpSpPr>
          <p:pic>
            <p:nvPicPr>
              <p:cNvPr id="1029" name="Picture 5" descr="C:\Users\ssangyoung\Downloads\lik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7138" y="4174229"/>
                <a:ext cx="716469" cy="71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846551" y="5037159"/>
                <a:ext cx="26387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어떤 취미가 맞는지 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모르는 고객들에게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서비스에 가입한 회원들의 데이터를 분석해 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적절한 취미를 추천한다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4432234" y="4365104"/>
              <a:ext cx="1363901" cy="408623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컨설팅기능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1520" y="3365702"/>
            <a:ext cx="8640960" cy="3231649"/>
          </a:xfrm>
          <a:prstGeom prst="roundRect">
            <a:avLst>
              <a:gd name="adj" fmla="val 464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083728" y="3068960"/>
            <a:ext cx="9765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주요기</a:t>
            </a:r>
            <a:r>
              <a:rPr lang="ko-KR" altLang="en-US" sz="3200" b="1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능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940152" y="3682839"/>
            <a:ext cx="2738061" cy="2772308"/>
            <a:chOff x="4504242" y="4365104"/>
            <a:chExt cx="2738061" cy="277230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590003" y="4440735"/>
              <a:ext cx="2600298" cy="2696677"/>
            </a:xfrm>
            <a:prstGeom prst="roundRect">
              <a:avLst>
                <a:gd name="adj" fmla="val 71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03525" y="6068255"/>
              <a:ext cx="2638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학생과 선생님 사이의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원활한 커뮤니케이션을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가능하도록 만든다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04242" y="4365104"/>
              <a:ext cx="1075869" cy="408623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쪽지기능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7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73" y="4201591"/>
            <a:ext cx="987502" cy="98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1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13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3556" y="3573052"/>
            <a:ext cx="4094665" cy="1546387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3.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업무 </a:t>
            </a:r>
            <a:r>
              <a:rPr lang="ko-KR" altLang="en-US" sz="6000" dirty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프로세스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6713" y="4983023"/>
            <a:ext cx="2376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공통업무 프로세스  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학생회원 프로세스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선생님 회원 프로세스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업무 프로세스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15496" y="1556459"/>
            <a:ext cx="9021879" cy="4828173"/>
            <a:chOff x="20659" y="1556459"/>
            <a:chExt cx="12027606" cy="4828173"/>
          </a:xfrm>
        </p:grpSpPr>
        <p:sp>
          <p:nvSpPr>
            <p:cNvPr id="19461" name="모서리가 둥근 직사각형 19460"/>
            <p:cNvSpPr/>
            <p:nvPr/>
          </p:nvSpPr>
          <p:spPr>
            <a:xfrm>
              <a:off x="120715" y="1586610"/>
              <a:ext cx="1631110" cy="4793276"/>
            </a:xfrm>
            <a:prstGeom prst="roundRect">
              <a:avLst>
                <a:gd name="adj" fmla="val 7812"/>
              </a:avLst>
            </a:prstGeom>
            <a:solidFill>
              <a:srgbClr val="A5A5A5">
                <a:alpha val="16000"/>
              </a:srgbClr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62" name="모서리가 둥근 직사각형 19461"/>
            <p:cNvSpPr/>
            <p:nvPr/>
          </p:nvSpPr>
          <p:spPr>
            <a:xfrm>
              <a:off x="6197250" y="1591412"/>
              <a:ext cx="1891581" cy="4793220"/>
            </a:xfrm>
            <a:prstGeom prst="roundRect">
              <a:avLst>
                <a:gd name="adj" fmla="val 7812"/>
              </a:avLst>
            </a:prstGeom>
            <a:solidFill>
              <a:srgbClr val="5B9BD5">
                <a:alpha val="10000"/>
              </a:srgbClr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63" name="모서리가 둥근 직사각형 19462"/>
            <p:cNvSpPr/>
            <p:nvPr/>
          </p:nvSpPr>
          <p:spPr>
            <a:xfrm>
              <a:off x="8389000" y="1556459"/>
              <a:ext cx="3659265" cy="4798022"/>
            </a:xfrm>
            <a:prstGeom prst="roundRect">
              <a:avLst>
                <a:gd name="adj" fmla="val 8073"/>
              </a:avLst>
            </a:prstGeom>
            <a:solidFill>
              <a:srgbClr val="BFBFBF">
                <a:alpha val="16000"/>
              </a:srgbClr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64" name="TextBox 19463"/>
            <p:cNvSpPr txBox="1"/>
            <p:nvPr/>
          </p:nvSpPr>
          <p:spPr>
            <a:xfrm>
              <a:off x="9337137" y="1556459"/>
              <a:ext cx="1824858" cy="7194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6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관리자</a:t>
              </a:r>
            </a:p>
          </p:txBody>
        </p:sp>
        <p:sp>
          <p:nvSpPr>
            <p:cNvPr id="19465" name="모서리가 둥근 직사각형 19464"/>
            <p:cNvSpPr/>
            <p:nvPr/>
          </p:nvSpPr>
          <p:spPr>
            <a:xfrm>
              <a:off x="1848700" y="1586610"/>
              <a:ext cx="4211977" cy="4793276"/>
            </a:xfrm>
            <a:prstGeom prst="roundRect">
              <a:avLst>
                <a:gd name="adj" fmla="val 4427"/>
              </a:avLst>
            </a:prstGeom>
            <a:solidFill>
              <a:srgbClr val="BFBFBF">
                <a:alpha val="16000"/>
              </a:srgbClr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19466" name="Group 1"/>
            <p:cNvGrpSpPr/>
            <p:nvPr/>
          </p:nvGrpSpPr>
          <p:grpSpPr>
            <a:xfrm>
              <a:off x="2148870" y="3101807"/>
              <a:ext cx="3649717" cy="757570"/>
              <a:chOff x="2148869" y="3101807"/>
              <a:chExt cx="3649717" cy="757570"/>
            </a:xfrm>
          </p:grpSpPr>
          <p:sp>
            <p:nvSpPr>
              <p:cNvPr id="19467" name="직사각형 19466"/>
              <p:cNvSpPr/>
              <p:nvPr/>
            </p:nvSpPr>
            <p:spPr>
              <a:xfrm>
                <a:off x="2148869" y="3101807"/>
                <a:ext cx="3649717" cy="757570"/>
              </a:xfrm>
              <a:prstGeom prst="rect">
                <a:avLst/>
              </a:prstGeom>
              <a:solidFill>
                <a:srgbClr val="D9D9D9"/>
              </a:solidFill>
              <a:ln w="9525" cap="flat" cmpd="sng" algn="ctr">
                <a:noFill/>
                <a:prstDash val="solid"/>
                <a:round/>
              </a:ln>
            </p:spPr>
          </p:sp>
          <p:grpSp>
            <p:nvGrpSpPr>
              <p:cNvPr id="19468" name="Group 1"/>
              <p:cNvGrpSpPr/>
              <p:nvPr/>
            </p:nvGrpSpPr>
            <p:grpSpPr>
              <a:xfrm>
                <a:off x="2341054" y="3251110"/>
                <a:ext cx="3443237" cy="503465"/>
                <a:chOff x="2341054" y="3251110"/>
                <a:chExt cx="3443237" cy="503465"/>
              </a:xfrm>
            </p:grpSpPr>
            <p:pic>
              <p:nvPicPr>
                <p:cNvPr id="19469" name="그림 19468" descr="C:\Users\안해정\Desktop\ppt템플릿\이미지\magnifier.png"/>
                <p:cNvPicPr>
                  <a:picLocks noChangeAspect="1"/>
                </p:cNvPicPr>
                <p:nvPr/>
              </p:nvPicPr>
              <p:blipFill rotWithShape="1">
                <a:blip r:embed="rId2">
                  <a:lum/>
                </a:blip>
                <a:stretch>
                  <a:fillRect/>
                </a:stretch>
              </p:blipFill>
              <p:spPr>
                <a:xfrm>
                  <a:off x="2341054" y="3251110"/>
                  <a:ext cx="671808" cy="50346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  <p:sp>
              <p:nvSpPr>
                <p:cNvPr id="19470" name="TextBox 19469"/>
                <p:cNvSpPr txBox="1"/>
                <p:nvPr/>
              </p:nvSpPr>
              <p:spPr>
                <a:xfrm>
                  <a:off x="3041812" y="3320961"/>
                  <a:ext cx="2742479" cy="36376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600" b="0" i="0" dirty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취미검색 및 </a:t>
                  </a:r>
                  <a:r>
                    <a:rPr kumimoji="1" lang="ko-KR" altLang="en-US" sz="1600" b="0" i="0" dirty="0" err="1" smtClean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강좌찾기</a:t>
                  </a:r>
                  <a:endParaRPr kumimoji="1" lang="ko-KR" altLang="en-US" sz="1600" b="0" i="0" dirty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</p:grpSp>
        <p:grpSp>
          <p:nvGrpSpPr>
            <p:cNvPr id="19471" name="Group 1"/>
            <p:cNvGrpSpPr/>
            <p:nvPr/>
          </p:nvGrpSpPr>
          <p:grpSpPr>
            <a:xfrm>
              <a:off x="2148870" y="4724934"/>
              <a:ext cx="3649717" cy="792523"/>
              <a:chOff x="2148869" y="4724934"/>
              <a:chExt cx="3649717" cy="792523"/>
            </a:xfrm>
          </p:grpSpPr>
          <p:sp>
            <p:nvSpPr>
              <p:cNvPr id="19472" name="직사각형 19471"/>
              <p:cNvSpPr/>
              <p:nvPr/>
            </p:nvSpPr>
            <p:spPr>
              <a:xfrm>
                <a:off x="2148869" y="4724934"/>
                <a:ext cx="3649717" cy="792523"/>
              </a:xfrm>
              <a:prstGeom prst="rect">
                <a:avLst/>
              </a:prstGeom>
              <a:solidFill>
                <a:srgbClr val="D9D9D9"/>
              </a:solidFill>
              <a:ln w="9525" cap="flat" cmpd="sng" algn="ctr">
                <a:noFill/>
                <a:prstDash val="solid"/>
                <a:round/>
              </a:ln>
            </p:spPr>
          </p:sp>
          <p:pic>
            <p:nvPicPr>
              <p:cNvPr id="19476" name="그림 19475" descr="C:\Users\안해정\Desktop\ppt템플릿\이미지\shopping-cart.png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2307664" y="4856760"/>
                <a:ext cx="802071" cy="60195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19477" name="TextBox 19476"/>
              <p:cNvSpPr txBox="1"/>
              <p:nvPr/>
            </p:nvSpPr>
            <p:spPr>
              <a:xfrm>
                <a:off x="3076402" y="4975542"/>
                <a:ext cx="2707890" cy="36214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600" b="0" i="0" dirty="0" smtClean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강좌 장바구니 </a:t>
                </a:r>
                <a:r>
                  <a:rPr kumimoji="1" lang="ko-KR" altLang="en-US" sz="1600" b="0" i="0" dirty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추가</a:t>
                </a:r>
              </a:p>
            </p:txBody>
          </p:sp>
        </p:grpSp>
        <p:grpSp>
          <p:nvGrpSpPr>
            <p:cNvPr id="19478" name="Group 1"/>
            <p:cNvGrpSpPr/>
            <p:nvPr/>
          </p:nvGrpSpPr>
          <p:grpSpPr>
            <a:xfrm>
              <a:off x="2148870" y="3976911"/>
              <a:ext cx="3649717" cy="701165"/>
              <a:chOff x="2148869" y="3976911"/>
              <a:chExt cx="3649717" cy="701165"/>
            </a:xfrm>
          </p:grpSpPr>
          <p:sp>
            <p:nvSpPr>
              <p:cNvPr id="19479" name="직사각형 19478"/>
              <p:cNvSpPr/>
              <p:nvPr/>
            </p:nvSpPr>
            <p:spPr>
              <a:xfrm>
                <a:off x="2148869" y="3976911"/>
                <a:ext cx="3649717" cy="659133"/>
              </a:xfrm>
              <a:prstGeom prst="rect">
                <a:avLst/>
              </a:prstGeom>
              <a:solidFill>
                <a:srgbClr val="D9D9D9"/>
              </a:solidFill>
              <a:ln w="9525" cap="flat" cmpd="sng" algn="ctr">
                <a:noFill/>
                <a:prstDash val="solid"/>
                <a:round/>
              </a:ln>
            </p:spPr>
          </p:sp>
          <p:grpSp>
            <p:nvGrpSpPr>
              <p:cNvPr id="19480" name="Group 1"/>
              <p:cNvGrpSpPr/>
              <p:nvPr/>
            </p:nvGrpSpPr>
            <p:grpSpPr>
              <a:xfrm>
                <a:off x="2341054" y="4037269"/>
                <a:ext cx="3443237" cy="640807"/>
                <a:chOff x="2341054" y="4037268"/>
                <a:chExt cx="3443237" cy="640807"/>
              </a:xfrm>
            </p:grpSpPr>
            <p:pic>
              <p:nvPicPr>
                <p:cNvPr id="19481" name="그림 19480" descr="C:\Users\안해정\Desktop\ppt템플릿\이미지\letter.png"/>
                <p:cNvPicPr>
                  <a:picLocks noChangeAspect="1"/>
                </p:cNvPicPr>
                <p:nvPr/>
              </p:nvPicPr>
              <p:blipFill rotWithShape="1">
                <a:blip r:embed="rId4">
                  <a:lum/>
                </a:blip>
                <a:stretch>
                  <a:fillRect/>
                </a:stretch>
              </p:blipFill>
              <p:spPr>
                <a:xfrm>
                  <a:off x="2341054" y="4037268"/>
                  <a:ext cx="749642" cy="56064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  <p:sp>
              <p:nvSpPr>
                <p:cNvPr id="19482" name="TextBox 19481"/>
                <p:cNvSpPr txBox="1"/>
                <p:nvPr/>
              </p:nvSpPr>
              <p:spPr>
                <a:xfrm>
                  <a:off x="3193935" y="4041220"/>
                  <a:ext cx="2590356" cy="6368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600" b="0" i="0" dirty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쪽지와 게시판으로 </a:t>
                  </a:r>
                  <a:endParaRPr kumimoji="1" lang="en-US" altLang="ko-KR" sz="1600" b="0" i="0" dirty="0" smtClean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endParaRPr>
                </a:p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600" b="0" i="0" dirty="0" smtClean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소통</a:t>
                  </a:r>
                  <a:endParaRPr kumimoji="1" lang="ko-KR" altLang="en-US" sz="1600" b="0" i="0" dirty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endParaRPr>
                </a:p>
              </p:txBody>
            </p:sp>
          </p:grpSp>
        </p:grpSp>
        <p:grpSp>
          <p:nvGrpSpPr>
            <p:cNvPr id="19483" name="Group 1"/>
            <p:cNvGrpSpPr/>
            <p:nvPr/>
          </p:nvGrpSpPr>
          <p:grpSpPr>
            <a:xfrm>
              <a:off x="2136139" y="5598474"/>
              <a:ext cx="3648153" cy="684538"/>
              <a:chOff x="2136139" y="5598474"/>
              <a:chExt cx="3648153" cy="684538"/>
            </a:xfrm>
          </p:grpSpPr>
          <p:sp>
            <p:nvSpPr>
              <p:cNvPr id="19484" name="직사각형 19483"/>
              <p:cNvSpPr/>
              <p:nvPr/>
            </p:nvSpPr>
            <p:spPr>
              <a:xfrm>
                <a:off x="2136139" y="5598474"/>
                <a:ext cx="3648153" cy="684538"/>
              </a:xfrm>
              <a:prstGeom prst="rect">
                <a:avLst/>
              </a:prstGeom>
              <a:solidFill>
                <a:srgbClr val="D9D9D9"/>
              </a:solidFill>
              <a:ln w="9525" cap="flat" cmpd="sng" algn="ctr">
                <a:noFill/>
                <a:prstDash val="solid"/>
                <a:round/>
              </a:ln>
            </p:spPr>
          </p:sp>
          <p:grpSp>
            <p:nvGrpSpPr>
              <p:cNvPr id="19485" name="Group 1"/>
              <p:cNvGrpSpPr/>
              <p:nvPr/>
            </p:nvGrpSpPr>
            <p:grpSpPr>
              <a:xfrm>
                <a:off x="2372824" y="5619133"/>
                <a:ext cx="2547476" cy="627363"/>
                <a:chOff x="2372824" y="5619133"/>
                <a:chExt cx="2547476" cy="627363"/>
              </a:xfrm>
            </p:grpSpPr>
            <p:pic>
              <p:nvPicPr>
                <p:cNvPr id="19486" name="그림 19485" descr="C:\Users\안해정\Desktop\ppt템플릿\이미지\cash.png"/>
                <p:cNvPicPr>
                  <a:picLocks noChangeAspect="1"/>
                </p:cNvPicPr>
                <p:nvPr/>
              </p:nvPicPr>
              <p:blipFill rotWithShape="1">
                <a:blip r:embed="rId5">
                  <a:lum/>
                </a:blip>
                <a:stretch>
                  <a:fillRect/>
                </a:stretch>
              </p:blipFill>
              <p:spPr>
                <a:xfrm>
                  <a:off x="2372824" y="5619133"/>
                  <a:ext cx="835404" cy="62736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  <p:sp>
              <p:nvSpPr>
                <p:cNvPr id="19487" name="TextBox 19486"/>
                <p:cNvSpPr txBox="1"/>
                <p:nvPr/>
              </p:nvSpPr>
              <p:spPr>
                <a:xfrm>
                  <a:off x="3338437" y="5733484"/>
                  <a:ext cx="1581863" cy="39649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600" b="0" i="0" dirty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결제</a:t>
                  </a:r>
                </a:p>
              </p:txBody>
            </p:sp>
          </p:grpSp>
        </p:grpSp>
        <p:grpSp>
          <p:nvGrpSpPr>
            <p:cNvPr id="19488" name="Group 1"/>
            <p:cNvGrpSpPr/>
            <p:nvPr/>
          </p:nvGrpSpPr>
          <p:grpSpPr>
            <a:xfrm>
              <a:off x="2148870" y="2275894"/>
              <a:ext cx="3649717" cy="757626"/>
              <a:chOff x="2148869" y="2275894"/>
              <a:chExt cx="3649717" cy="757626"/>
            </a:xfrm>
          </p:grpSpPr>
          <p:sp>
            <p:nvSpPr>
              <p:cNvPr id="19492" name="직사각형 19491"/>
              <p:cNvSpPr/>
              <p:nvPr/>
            </p:nvSpPr>
            <p:spPr>
              <a:xfrm>
                <a:off x="2148869" y="2275894"/>
                <a:ext cx="3649717" cy="757626"/>
              </a:xfrm>
              <a:prstGeom prst="rect">
                <a:avLst/>
              </a:prstGeom>
              <a:solidFill>
                <a:srgbClr val="D9D9D9"/>
              </a:solidFill>
              <a:ln w="9525" cap="flat" cmpd="sng" algn="ctr">
                <a:noFill/>
                <a:prstDash val="solid"/>
                <a:round/>
              </a:ln>
            </p:spPr>
          </p:sp>
          <p:grpSp>
            <p:nvGrpSpPr>
              <p:cNvPr id="19493" name="Group 1"/>
              <p:cNvGrpSpPr/>
              <p:nvPr/>
            </p:nvGrpSpPr>
            <p:grpSpPr>
              <a:xfrm>
                <a:off x="2348982" y="2391864"/>
                <a:ext cx="2766687" cy="552711"/>
                <a:chOff x="2348982" y="2391864"/>
                <a:chExt cx="2766687" cy="552711"/>
              </a:xfrm>
            </p:grpSpPr>
            <p:pic>
              <p:nvPicPr>
                <p:cNvPr id="19494" name="그림 19493" descr="C:\Users\안해정\Desktop\ppt템플릿\이미지\checked.png"/>
                <p:cNvPicPr>
                  <a:picLocks noChangeAspect="1"/>
                </p:cNvPicPr>
                <p:nvPr/>
              </p:nvPicPr>
              <p:blipFill rotWithShape="1">
                <a:blip r:embed="rId6">
                  <a:lum/>
                </a:blip>
                <a:stretch>
                  <a:fillRect/>
                </a:stretch>
              </p:blipFill>
              <p:spPr>
                <a:xfrm>
                  <a:off x="2348982" y="2391864"/>
                  <a:ext cx="736911" cy="55271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  <p:sp>
              <p:nvSpPr>
                <p:cNvPr id="19495" name="TextBox 19494"/>
                <p:cNvSpPr txBox="1"/>
                <p:nvPr/>
              </p:nvSpPr>
              <p:spPr>
                <a:xfrm>
                  <a:off x="3085894" y="2468079"/>
                  <a:ext cx="2029775" cy="37482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600" b="0" i="0" dirty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회원가입</a:t>
                  </a:r>
                </a:p>
              </p:txBody>
            </p:sp>
          </p:grpSp>
        </p:grpSp>
        <p:grpSp>
          <p:nvGrpSpPr>
            <p:cNvPr id="19496" name="Group 1"/>
            <p:cNvGrpSpPr/>
            <p:nvPr/>
          </p:nvGrpSpPr>
          <p:grpSpPr>
            <a:xfrm>
              <a:off x="20659" y="1586610"/>
              <a:ext cx="7972862" cy="733784"/>
              <a:chOff x="20658" y="1586610"/>
              <a:chExt cx="7972862" cy="733784"/>
            </a:xfrm>
          </p:grpSpPr>
          <p:sp>
            <p:nvSpPr>
              <p:cNvPr id="19497" name="TextBox 19496"/>
              <p:cNvSpPr txBox="1"/>
              <p:nvPr/>
            </p:nvSpPr>
            <p:spPr>
              <a:xfrm>
                <a:off x="3192316" y="1586610"/>
                <a:ext cx="1824858" cy="72105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2800" b="0" i="0" dirty="0">
                    <a:solidFill>
                      <a:srgbClr val="000000">
                        <a:alpha val="100000"/>
                      </a:srgbClr>
                    </a:solidFill>
                    <a:latin typeface="tvN 즐거운이야기 Bold"/>
                    <a:ea typeface="tvN 즐거운이야기 Bold"/>
                  </a:rPr>
                  <a:t>Hobby </a:t>
                </a:r>
                <a:r>
                  <a:rPr kumimoji="1" lang="en-US" altLang="ko-KR" sz="2800" dirty="0" smtClean="0">
                    <a:solidFill>
                      <a:srgbClr val="000000">
                        <a:alpha val="100000"/>
                      </a:srgbClr>
                    </a:solidFill>
                    <a:latin typeface="tvN 즐거운이야기 Bold"/>
                    <a:ea typeface="tvN 즐거운이야기 Bold"/>
                  </a:rPr>
                  <a:t>Go</a:t>
                </a:r>
                <a:endParaRPr kumimoji="1" lang="ko-KR" altLang="en-US" sz="2800" b="0" i="0" dirty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endParaRPr>
              </a:p>
            </p:txBody>
          </p:sp>
          <p:sp>
            <p:nvSpPr>
              <p:cNvPr id="19498" name="TextBox 19497"/>
              <p:cNvSpPr txBox="1"/>
              <p:nvPr/>
            </p:nvSpPr>
            <p:spPr>
              <a:xfrm>
                <a:off x="20658" y="1654952"/>
                <a:ext cx="1756572" cy="6654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4000" b="0" i="0">
                    <a:solidFill>
                      <a:srgbClr val="000000">
                        <a:alpha val="100000"/>
                      </a:srgbClr>
                    </a:solidFill>
                    <a:latin typeface="tvN 즐거운이야기 Bold"/>
                    <a:ea typeface="tvN 즐거운이야기 Bold"/>
                  </a:rPr>
                  <a:t>수강생</a:t>
                </a:r>
              </a:p>
            </p:txBody>
          </p:sp>
          <p:sp>
            <p:nvSpPr>
              <p:cNvPr id="19499" name="TextBox 19498"/>
              <p:cNvSpPr txBox="1"/>
              <p:nvPr/>
            </p:nvSpPr>
            <p:spPr>
              <a:xfrm>
                <a:off x="6252806" y="1627928"/>
                <a:ext cx="1740715" cy="6654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4000" b="0" i="0">
                    <a:solidFill>
                      <a:srgbClr val="000000">
                        <a:alpha val="100000"/>
                      </a:srgbClr>
                    </a:solidFill>
                    <a:latin typeface="tvN 즐거운이야기 Bold"/>
                    <a:ea typeface="tvN 즐거운이야기 Bold"/>
                  </a:rPr>
                  <a:t>강사</a:t>
                </a:r>
              </a:p>
            </p:txBody>
          </p:sp>
        </p:grpSp>
        <p:sp>
          <p:nvSpPr>
            <p:cNvPr id="19500" name="아래쪽 화살표 19499"/>
            <p:cNvSpPr/>
            <p:nvPr/>
          </p:nvSpPr>
          <p:spPr>
            <a:xfrm>
              <a:off x="3878418" y="3031901"/>
              <a:ext cx="293860" cy="25254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01" name="아래쪽 화살표 19500"/>
            <p:cNvSpPr/>
            <p:nvPr/>
          </p:nvSpPr>
          <p:spPr>
            <a:xfrm>
              <a:off x="3878418" y="3822862"/>
              <a:ext cx="293860" cy="25410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02" name="아래쪽 화살표 19501"/>
            <p:cNvSpPr/>
            <p:nvPr/>
          </p:nvSpPr>
          <p:spPr>
            <a:xfrm>
              <a:off x="3878418" y="4651428"/>
              <a:ext cx="293860" cy="25410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03" name="아래쪽 화살표 19502"/>
            <p:cNvSpPr/>
            <p:nvPr/>
          </p:nvSpPr>
          <p:spPr>
            <a:xfrm>
              <a:off x="3878418" y="5517359"/>
              <a:ext cx="293860" cy="2524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04" name="타원 19503"/>
            <p:cNvSpPr/>
            <p:nvPr/>
          </p:nvSpPr>
          <p:spPr>
            <a:xfrm>
              <a:off x="6386251" y="2275894"/>
              <a:ext cx="1515141" cy="1070470"/>
            </a:xfrm>
            <a:prstGeom prst="ellipse">
              <a:avLst/>
            </a:prstGeom>
            <a:solidFill>
              <a:srgbClr val="FFC000">
                <a:alpha val="65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</a:t>
              </a:r>
              <a:endParaRPr kumimoji="1" lang="en-US" altLang="ko-KR" sz="14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페이지</a:t>
              </a: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9508" name="타원 19507"/>
            <p:cNvSpPr/>
            <p:nvPr/>
          </p:nvSpPr>
          <p:spPr>
            <a:xfrm>
              <a:off x="6390997" y="3508398"/>
              <a:ext cx="1504030" cy="1127645"/>
            </a:xfrm>
            <a:prstGeom prst="ellipse">
              <a:avLst/>
            </a:prstGeom>
            <a:solidFill>
              <a:srgbClr val="FFC000">
                <a:alpha val="65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강좌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페이지</a:t>
              </a:r>
            </a:p>
          </p:txBody>
        </p:sp>
        <p:sp>
          <p:nvSpPr>
            <p:cNvPr id="19509" name="타원 19508"/>
            <p:cNvSpPr/>
            <p:nvPr/>
          </p:nvSpPr>
          <p:spPr>
            <a:xfrm>
              <a:off x="215970" y="2263220"/>
              <a:ext cx="1456402" cy="1092692"/>
            </a:xfrm>
            <a:prstGeom prst="ellipse">
              <a:avLst/>
            </a:prstGeom>
            <a:solidFill>
              <a:srgbClr val="FFC000">
                <a:alpha val="58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취미</a:t>
              </a:r>
              <a:endParaRPr kumimoji="1" lang="en-US" altLang="ko-KR" sz="16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검색</a:t>
              </a: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9510" name="오른쪽 화살표 19509"/>
            <p:cNvSpPr/>
            <p:nvPr/>
          </p:nvSpPr>
          <p:spPr>
            <a:xfrm>
              <a:off x="1559642" y="1843898"/>
              <a:ext cx="1686666" cy="189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11" name="오른쪽 화살표 19510"/>
            <p:cNvSpPr/>
            <p:nvPr/>
          </p:nvSpPr>
          <p:spPr>
            <a:xfrm flipH="1">
              <a:off x="4920301" y="1843898"/>
              <a:ext cx="1432561" cy="189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12" name="직사각형 19511"/>
            <p:cNvSpPr/>
            <p:nvPr/>
          </p:nvSpPr>
          <p:spPr>
            <a:xfrm>
              <a:off x="8678059" y="2401411"/>
              <a:ext cx="3058870" cy="755951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9513" name="Group 1"/>
            <p:cNvGrpSpPr/>
            <p:nvPr/>
          </p:nvGrpSpPr>
          <p:grpSpPr>
            <a:xfrm>
              <a:off x="8857513" y="2491920"/>
              <a:ext cx="822674" cy="617815"/>
              <a:chOff x="8857513" y="2491920"/>
              <a:chExt cx="822674" cy="617815"/>
            </a:xfrm>
          </p:grpSpPr>
          <p:sp>
            <p:nvSpPr>
              <p:cNvPr id="19514" name="타원 19513"/>
              <p:cNvSpPr/>
              <p:nvPr/>
            </p:nvSpPr>
            <p:spPr>
              <a:xfrm>
                <a:off x="8857513" y="2491920"/>
                <a:ext cx="822674" cy="617815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</p:sp>
          <p:pic>
            <p:nvPicPr>
              <p:cNvPr id="19515" name="그림 19514" descr="C:\Users\안해정\Desktop\ppt템플릿\이미지\diploma.png"/>
              <p:cNvPicPr>
                <a:picLocks noChangeAspect="1"/>
              </p:cNvPicPr>
              <p:nvPr/>
            </p:nvPicPr>
            <p:blipFill rotWithShape="1">
              <a:blip r:embed="rId7">
                <a:lum/>
              </a:blip>
              <a:stretch>
                <a:fillRect/>
              </a:stretch>
            </p:blipFill>
            <p:spPr>
              <a:xfrm>
                <a:off x="8990903" y="2617382"/>
                <a:ext cx="600339" cy="45103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sp>
          <p:nvSpPr>
            <p:cNvPr id="19516" name="직사각형 19515"/>
            <p:cNvSpPr/>
            <p:nvPr/>
          </p:nvSpPr>
          <p:spPr>
            <a:xfrm>
              <a:off x="8689170" y="3355913"/>
              <a:ext cx="3058926" cy="757570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9517" name="그림 19516" descr="C:\Users\안해정\Desktop\ppt템플릿\이미지\question.png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7513" y="3390866"/>
              <a:ext cx="954501" cy="7162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518" name="직사각형 19517"/>
            <p:cNvSpPr/>
            <p:nvPr/>
          </p:nvSpPr>
          <p:spPr>
            <a:xfrm>
              <a:off x="8719321" y="4273898"/>
              <a:ext cx="3058926" cy="756007"/>
            </a:xfrm>
            <a:prstGeom prst="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9519" name="그림 19518" descr="C:\Users\안해정\Desktop\ppt템플릿\이미지\phone-book.png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8897212" y="4364407"/>
              <a:ext cx="694030" cy="52094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526" name="TextBox 19525"/>
            <p:cNvSpPr txBox="1"/>
            <p:nvPr/>
          </p:nvSpPr>
          <p:spPr>
            <a:xfrm>
              <a:off x="9758013" y="2625310"/>
              <a:ext cx="1837533" cy="3192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약관 관리</a:t>
              </a:r>
            </a:p>
          </p:txBody>
        </p:sp>
        <p:sp>
          <p:nvSpPr>
            <p:cNvPr id="19527" name="TextBox 19526"/>
            <p:cNvSpPr txBox="1"/>
            <p:nvPr/>
          </p:nvSpPr>
          <p:spPr>
            <a:xfrm>
              <a:off x="9696038" y="3576684"/>
              <a:ext cx="1945573" cy="32004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고객정보 관리</a:t>
              </a:r>
            </a:p>
          </p:txBody>
        </p:sp>
        <p:sp>
          <p:nvSpPr>
            <p:cNvPr id="19528" name="TextBox 19527"/>
            <p:cNvSpPr txBox="1"/>
            <p:nvPr/>
          </p:nvSpPr>
          <p:spPr>
            <a:xfrm>
              <a:off x="9699220" y="4435875"/>
              <a:ext cx="1937645" cy="3192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게시판 관리</a:t>
              </a:r>
            </a:p>
          </p:txBody>
        </p:sp>
        <p:sp>
          <p:nvSpPr>
            <p:cNvPr id="19529" name="타원 19528"/>
            <p:cNvSpPr/>
            <p:nvPr/>
          </p:nvSpPr>
          <p:spPr>
            <a:xfrm>
              <a:off x="215970" y="3436930"/>
              <a:ext cx="1456402" cy="1092692"/>
            </a:xfrm>
            <a:prstGeom prst="ellipse">
              <a:avLst/>
            </a:prstGeom>
            <a:solidFill>
              <a:srgbClr val="FFC000">
                <a:alpha val="58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강좌</a:t>
              </a:r>
              <a:endParaRPr kumimoji="1" lang="en-US" altLang="ko-KR" sz="16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선택</a:t>
              </a: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19530" name="Group 2"/>
          <p:cNvGrpSpPr/>
          <p:nvPr/>
        </p:nvGrpSpPr>
        <p:grpSpPr>
          <a:xfrm>
            <a:off x="-378777" y="-26968"/>
            <a:ext cx="6174545" cy="1151431"/>
            <a:chOff x="-504972" y="-26968"/>
            <a:chExt cx="8231656" cy="1151431"/>
          </a:xfrm>
        </p:grpSpPr>
        <p:sp>
          <p:nvSpPr>
            <p:cNvPr id="19531" name="자유형 19530"/>
            <p:cNvSpPr/>
            <p:nvPr/>
          </p:nvSpPr>
          <p:spPr>
            <a:xfrm>
              <a:off x="2504651" y="331939"/>
              <a:ext cx="5222033" cy="595593"/>
            </a:xfrm>
            <a:custGeom>
              <a:avLst/>
              <a:gdLst>
                <a:gd name="T0" fmla="*/ 0 w 3288"/>
                <a:gd name="T1" fmla="*/ 0 h 375"/>
                <a:gd name="T2" fmla="*/ 3288 w 3288"/>
                <a:gd name="T3" fmla="*/ 375 h 375"/>
              </a:gdLst>
              <a:ahLst/>
              <a:cxnLst/>
              <a:rect l="T0" t="T1" r="T2" b="T3"/>
              <a:pathLst>
                <a:path w="3288" h="375">
                  <a:moveTo>
                    <a:pt x="3288" y="0"/>
                  </a:moveTo>
                  <a:lnTo>
                    <a:pt x="3022" y="375"/>
                  </a:lnTo>
                  <a:lnTo>
                    <a:pt x="0" y="375"/>
                  </a:lnTo>
                  <a:lnTo>
                    <a:pt x="84" y="19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9532" name="Group 2"/>
            <p:cNvGrpSpPr/>
            <p:nvPr/>
          </p:nvGrpSpPr>
          <p:grpSpPr>
            <a:xfrm>
              <a:off x="-504972" y="-26968"/>
              <a:ext cx="4391375" cy="1151431"/>
              <a:chOff x="-504972" y="-26968"/>
              <a:chExt cx="4391375" cy="1151431"/>
            </a:xfrm>
          </p:grpSpPr>
          <p:sp>
            <p:nvSpPr>
              <p:cNvPr id="19533" name="이등변 삼각형 19532"/>
              <p:cNvSpPr/>
              <p:nvPr/>
            </p:nvSpPr>
            <p:spPr>
              <a:xfrm rot="16200000" flipH="1" flipV="1">
                <a:off x="3251110" y="-446290"/>
                <a:ext cx="215970" cy="1054613"/>
              </a:xfrm>
              <a:prstGeom prst="triangle">
                <a:avLst>
                  <a:gd name="adj" fmla="val 98437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534" name="자유형 19533"/>
              <p:cNvSpPr/>
              <p:nvPr/>
            </p:nvSpPr>
            <p:spPr>
              <a:xfrm>
                <a:off x="-504972" y="-26968"/>
                <a:ext cx="4164237" cy="1151431"/>
              </a:xfrm>
              <a:custGeom>
                <a:avLst/>
                <a:gdLst>
                  <a:gd name="T0" fmla="*/ 0 w 2622"/>
                  <a:gd name="T1" fmla="*/ 0 h 725"/>
                  <a:gd name="T2" fmla="*/ 2622 w 2622"/>
                  <a:gd name="T3" fmla="*/ 725 h 725"/>
                </a:gdLst>
                <a:ahLst/>
                <a:cxnLst/>
                <a:rect l="T0" t="T1" r="T2" b="T3"/>
                <a:pathLst>
                  <a:path w="2622" h="725">
                    <a:moveTo>
                      <a:pt x="2622" y="0"/>
                    </a:moveTo>
                    <a:lnTo>
                      <a:pt x="1944" y="725"/>
                    </a:lnTo>
                    <a:lnTo>
                      <a:pt x="71" y="720"/>
                    </a:lnTo>
                    <a:lnTo>
                      <a:pt x="0" y="6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19535" name="자유형 19534"/>
              <p:cNvSpPr/>
              <p:nvPr/>
            </p:nvSpPr>
            <p:spPr>
              <a:xfrm>
                <a:off x="-504972" y="187382"/>
                <a:ext cx="4391375" cy="595593"/>
              </a:xfrm>
              <a:custGeom>
                <a:avLst/>
                <a:gdLst>
                  <a:gd name="T0" fmla="*/ 0 w 2765"/>
                  <a:gd name="T1" fmla="*/ 0 h 375"/>
                  <a:gd name="T2" fmla="*/ 2765 w 2765"/>
                  <a:gd name="T3" fmla="*/ 375 h 375"/>
                </a:gdLst>
                <a:ahLst/>
                <a:cxnLst/>
                <a:rect l="T0" t="T1" r="T2" b="T3"/>
                <a:pathLst>
                  <a:path w="2765" h="375">
                    <a:moveTo>
                      <a:pt x="2765" y="0"/>
                    </a:moveTo>
                    <a:lnTo>
                      <a:pt x="2542" y="375"/>
                    </a:lnTo>
                    <a:lnTo>
                      <a:pt x="0" y="375"/>
                    </a:lnTo>
                    <a:lnTo>
                      <a:pt x="71" y="19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  <p:sp>
          <p:nvSpPr>
            <p:cNvPr id="19536" name="TextBox 19535"/>
            <p:cNvSpPr txBox="1"/>
            <p:nvPr/>
          </p:nvSpPr>
          <p:spPr>
            <a:xfrm>
              <a:off x="873540" y="225517"/>
              <a:ext cx="2785724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2800" i="0" dirty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업무 프로세스</a:t>
              </a:r>
            </a:p>
          </p:txBody>
        </p:sp>
        <p:sp>
          <p:nvSpPr>
            <p:cNvPr id="19541" name="TextBox 19540"/>
            <p:cNvSpPr txBox="1"/>
            <p:nvPr/>
          </p:nvSpPr>
          <p:spPr>
            <a:xfrm>
              <a:off x="3575066" y="331939"/>
              <a:ext cx="4078586" cy="570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1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tvN 즐거운이야기 Bold"/>
                </a:rPr>
                <a:t>.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공통 업무 프로세스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20483"/>
          <p:cNvSpPr txBox="1"/>
          <p:nvPr/>
        </p:nvSpPr>
        <p:spPr>
          <a:xfrm>
            <a:off x="6458172" y="6356047"/>
            <a:ext cx="2057400" cy="365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1200" b="0" i="0">
                <a:solidFill>
                  <a:srgbClr val="8C8C8C">
                    <a:alpha val="100000"/>
                  </a:srgbClr>
                </a:solidFill>
                <a:latin typeface="맑은 고딕"/>
                <a:ea typeface="Arial"/>
              </a:rPr>
              <a:t>13</a:t>
            </a:r>
          </a:p>
        </p:txBody>
      </p:sp>
      <p:pic>
        <p:nvPicPr>
          <p:cNvPr id="20485" name="그림 20484" descr="C:\Users\안해정\Desktop\ppt템플릿\이미지\2083.jpg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-378777" y="0"/>
            <a:ext cx="9617480" cy="6857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486" name="직사각형 20485"/>
          <p:cNvSpPr/>
          <p:nvPr/>
        </p:nvSpPr>
        <p:spPr>
          <a:xfrm>
            <a:off x="-378777" y="-36460"/>
            <a:ext cx="9617480" cy="6884859"/>
          </a:xfrm>
          <a:prstGeom prst="rect">
            <a:avLst/>
          </a:prstGeom>
          <a:solidFill>
            <a:srgbClr val="FFFFFF">
              <a:alpha val="85000"/>
            </a:srgbClr>
          </a:solidFill>
          <a:ln w="9525" cap="flat" cmpd="sng" algn="ctr">
            <a:noFill/>
            <a:prstDash val="solid"/>
            <a:round/>
          </a:ln>
        </p:spPr>
      </p:sp>
      <p:sp>
        <p:nvSpPr>
          <p:cNvPr id="20487" name="TextBox 20486"/>
          <p:cNvSpPr txBox="1"/>
          <p:nvPr/>
        </p:nvSpPr>
        <p:spPr>
          <a:xfrm>
            <a:off x="34552" y="2704767"/>
            <a:ext cx="8928944" cy="17311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사용자는 본 사이트에 가입 시 아래의 정보를 제공한다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  <a:sym typeface="Wingdings"/>
              </a:rPr>
              <a:t> 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이름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나이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연락처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전공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원하는 과목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희망하는 금액 등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커뮤니티 코너를 통해 취미에 관한 질문이나 사이트에 관한 질문을 해소할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쪽지 및 게시판을 통해 수강생과 강사 간의 원활한 소통이 가능하도록 한다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grpSp>
        <p:nvGrpSpPr>
          <p:cNvPr id="20488" name="Group 1"/>
          <p:cNvGrpSpPr/>
          <p:nvPr/>
        </p:nvGrpSpPr>
        <p:grpSpPr>
          <a:xfrm>
            <a:off x="-378778" y="-26968"/>
            <a:ext cx="6174545" cy="1151431"/>
            <a:chOff x="-504972" y="-26968"/>
            <a:chExt cx="8231656" cy="1151431"/>
          </a:xfrm>
        </p:grpSpPr>
        <p:sp>
          <p:nvSpPr>
            <p:cNvPr id="20489" name="자유형 20488"/>
            <p:cNvSpPr/>
            <p:nvPr/>
          </p:nvSpPr>
          <p:spPr>
            <a:xfrm>
              <a:off x="2504651" y="331939"/>
              <a:ext cx="5222033" cy="595593"/>
            </a:xfrm>
            <a:custGeom>
              <a:avLst/>
              <a:gdLst>
                <a:gd name="T0" fmla="*/ 0 w 3288"/>
                <a:gd name="T1" fmla="*/ 0 h 375"/>
                <a:gd name="T2" fmla="*/ 3288 w 3288"/>
                <a:gd name="T3" fmla="*/ 375 h 375"/>
              </a:gdLst>
              <a:ahLst/>
              <a:cxnLst/>
              <a:rect l="T0" t="T1" r="T2" b="T3"/>
              <a:pathLst>
                <a:path w="3288" h="375">
                  <a:moveTo>
                    <a:pt x="3288" y="0"/>
                  </a:moveTo>
                  <a:lnTo>
                    <a:pt x="3022" y="375"/>
                  </a:lnTo>
                  <a:lnTo>
                    <a:pt x="0" y="375"/>
                  </a:lnTo>
                  <a:lnTo>
                    <a:pt x="84" y="19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20490" name="Group 1"/>
            <p:cNvGrpSpPr/>
            <p:nvPr/>
          </p:nvGrpSpPr>
          <p:grpSpPr>
            <a:xfrm>
              <a:off x="-504972" y="-26968"/>
              <a:ext cx="4391375" cy="1151431"/>
              <a:chOff x="-504972" y="-26968"/>
              <a:chExt cx="4391375" cy="1151431"/>
            </a:xfrm>
          </p:grpSpPr>
          <p:sp>
            <p:nvSpPr>
              <p:cNvPr id="20491" name="이등변 삼각형 20490"/>
              <p:cNvSpPr/>
              <p:nvPr/>
            </p:nvSpPr>
            <p:spPr>
              <a:xfrm rot="16200000" flipH="1" flipV="1">
                <a:off x="3251110" y="-446290"/>
                <a:ext cx="215970" cy="1054613"/>
              </a:xfrm>
              <a:prstGeom prst="triangle">
                <a:avLst>
                  <a:gd name="adj" fmla="val 98437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492" name="자유형 20491"/>
              <p:cNvSpPr/>
              <p:nvPr/>
            </p:nvSpPr>
            <p:spPr>
              <a:xfrm>
                <a:off x="-504972" y="-26968"/>
                <a:ext cx="4164237" cy="1151431"/>
              </a:xfrm>
              <a:custGeom>
                <a:avLst/>
                <a:gdLst>
                  <a:gd name="T0" fmla="*/ 0 w 2622"/>
                  <a:gd name="T1" fmla="*/ 0 h 725"/>
                  <a:gd name="T2" fmla="*/ 2622 w 2622"/>
                  <a:gd name="T3" fmla="*/ 725 h 725"/>
                </a:gdLst>
                <a:ahLst/>
                <a:cxnLst/>
                <a:rect l="T0" t="T1" r="T2" b="T3"/>
                <a:pathLst>
                  <a:path w="2622" h="725">
                    <a:moveTo>
                      <a:pt x="2622" y="0"/>
                    </a:moveTo>
                    <a:lnTo>
                      <a:pt x="1944" y="725"/>
                    </a:lnTo>
                    <a:lnTo>
                      <a:pt x="71" y="720"/>
                    </a:lnTo>
                    <a:lnTo>
                      <a:pt x="0" y="6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20493" name="자유형 20492"/>
              <p:cNvSpPr/>
              <p:nvPr/>
            </p:nvSpPr>
            <p:spPr>
              <a:xfrm>
                <a:off x="-504972" y="187382"/>
                <a:ext cx="4391375" cy="595593"/>
              </a:xfrm>
              <a:custGeom>
                <a:avLst/>
                <a:gdLst>
                  <a:gd name="T0" fmla="*/ 0 w 2765"/>
                  <a:gd name="T1" fmla="*/ 0 h 375"/>
                  <a:gd name="T2" fmla="*/ 2765 w 2765"/>
                  <a:gd name="T3" fmla="*/ 375 h 375"/>
                </a:gdLst>
                <a:ahLst/>
                <a:cxnLst/>
                <a:rect l="T0" t="T1" r="T2" b="T3"/>
                <a:pathLst>
                  <a:path w="2765" h="375">
                    <a:moveTo>
                      <a:pt x="2765" y="0"/>
                    </a:moveTo>
                    <a:lnTo>
                      <a:pt x="2542" y="375"/>
                    </a:lnTo>
                    <a:lnTo>
                      <a:pt x="0" y="375"/>
                    </a:lnTo>
                    <a:lnTo>
                      <a:pt x="71" y="19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  <p:sp>
          <p:nvSpPr>
            <p:cNvPr id="20494" name="TextBox 20493"/>
            <p:cNvSpPr txBox="1"/>
            <p:nvPr/>
          </p:nvSpPr>
          <p:spPr>
            <a:xfrm>
              <a:off x="873540" y="225517"/>
              <a:ext cx="2785724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2800" i="0" dirty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업무 프로세스</a:t>
              </a:r>
            </a:p>
          </p:txBody>
        </p:sp>
        <p:sp>
          <p:nvSpPr>
            <p:cNvPr id="20496" name="TextBox 20495"/>
            <p:cNvSpPr txBox="1"/>
            <p:nvPr/>
          </p:nvSpPr>
          <p:spPr>
            <a:xfrm>
              <a:off x="3613201" y="331939"/>
              <a:ext cx="4078530" cy="570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1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tvN 즐거운이야기 Bold"/>
                </a:rPr>
                <a:t>.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공통 업무 프로세스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395531" y="1843899"/>
            <a:ext cx="7488630" cy="3382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장바구니 기능을 통해 수강하고자 하는 취미강좌 항목과 선생님을 한눈에 볼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또한 해당 기능을 통해 편리한 스케줄 관리가 가능하다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수강생은 본 사이트의 취미 찾기 서비스를 통해 자신의 조건에 맞고 원하는 취미수업을 수강할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수강생은 취미컨설턴트를 통해 원하는 취미를 찾거나 추천을 받을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수강생은 강사의 개인페이지에 있는 게시판 및 쪽지를 통해 원하는 선생님께 상담 받을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선생님의 개인 페이지에 수강생에 한하여 수강후기를  남길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마이페이지를 통해 수강신청한 강좌 현황을 알 수 있다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pic>
        <p:nvPicPr>
          <p:cNvPr id="21509" name="그림 21508"/>
          <p:cNvPicPr>
            <a:picLocks noChangeAspect="1"/>
          </p:cNvPicPr>
          <p:nvPr/>
        </p:nvPicPr>
        <p:blipFill rotWithShape="1">
          <a:blip r:embed="rId2">
            <a:lum/>
          </a:blip>
          <a:srcRect l="17130" r="15280"/>
          <a:stretch>
            <a:fillRect/>
          </a:stretch>
        </p:blipFill>
        <p:spPr>
          <a:xfrm>
            <a:off x="7093141" y="3787912"/>
            <a:ext cx="2074069" cy="30700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1510" name="Group 1"/>
          <p:cNvGrpSpPr/>
          <p:nvPr/>
        </p:nvGrpSpPr>
        <p:grpSpPr>
          <a:xfrm>
            <a:off x="-378778" y="-26968"/>
            <a:ext cx="6174545" cy="1151431"/>
            <a:chOff x="-504972" y="-26968"/>
            <a:chExt cx="8231656" cy="1151431"/>
          </a:xfrm>
        </p:grpSpPr>
        <p:sp>
          <p:nvSpPr>
            <p:cNvPr id="21511" name="자유형 21510"/>
            <p:cNvSpPr/>
            <p:nvPr/>
          </p:nvSpPr>
          <p:spPr>
            <a:xfrm>
              <a:off x="2504651" y="331939"/>
              <a:ext cx="5222033" cy="595593"/>
            </a:xfrm>
            <a:custGeom>
              <a:avLst/>
              <a:gdLst>
                <a:gd name="T0" fmla="*/ 0 w 3288"/>
                <a:gd name="T1" fmla="*/ 0 h 375"/>
                <a:gd name="T2" fmla="*/ 3288 w 3288"/>
                <a:gd name="T3" fmla="*/ 375 h 375"/>
              </a:gdLst>
              <a:ahLst/>
              <a:cxnLst/>
              <a:rect l="T0" t="T1" r="T2" b="T3"/>
              <a:pathLst>
                <a:path w="3288" h="375">
                  <a:moveTo>
                    <a:pt x="3288" y="0"/>
                  </a:moveTo>
                  <a:lnTo>
                    <a:pt x="3022" y="375"/>
                  </a:lnTo>
                  <a:lnTo>
                    <a:pt x="0" y="375"/>
                  </a:lnTo>
                  <a:lnTo>
                    <a:pt x="84" y="19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21512" name="Group 1"/>
            <p:cNvGrpSpPr/>
            <p:nvPr/>
          </p:nvGrpSpPr>
          <p:grpSpPr>
            <a:xfrm>
              <a:off x="-504972" y="-26968"/>
              <a:ext cx="4391375" cy="1151431"/>
              <a:chOff x="-504972" y="-26968"/>
              <a:chExt cx="4391375" cy="1151431"/>
            </a:xfrm>
          </p:grpSpPr>
          <p:sp>
            <p:nvSpPr>
              <p:cNvPr id="21513" name="이등변 삼각형 21512"/>
              <p:cNvSpPr/>
              <p:nvPr/>
            </p:nvSpPr>
            <p:spPr>
              <a:xfrm rot="16200000" flipH="1" flipV="1">
                <a:off x="3251110" y="-446290"/>
                <a:ext cx="215970" cy="1054613"/>
              </a:xfrm>
              <a:prstGeom prst="triangle">
                <a:avLst>
                  <a:gd name="adj" fmla="val 98437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514" name="자유형 21513"/>
              <p:cNvSpPr/>
              <p:nvPr/>
            </p:nvSpPr>
            <p:spPr>
              <a:xfrm>
                <a:off x="-504972" y="-26968"/>
                <a:ext cx="4164237" cy="1151431"/>
              </a:xfrm>
              <a:custGeom>
                <a:avLst/>
                <a:gdLst>
                  <a:gd name="T0" fmla="*/ 0 w 2622"/>
                  <a:gd name="T1" fmla="*/ 0 h 725"/>
                  <a:gd name="T2" fmla="*/ 2622 w 2622"/>
                  <a:gd name="T3" fmla="*/ 725 h 725"/>
                </a:gdLst>
                <a:ahLst/>
                <a:cxnLst/>
                <a:rect l="T0" t="T1" r="T2" b="T3"/>
                <a:pathLst>
                  <a:path w="2622" h="725">
                    <a:moveTo>
                      <a:pt x="2622" y="0"/>
                    </a:moveTo>
                    <a:lnTo>
                      <a:pt x="1944" y="725"/>
                    </a:lnTo>
                    <a:lnTo>
                      <a:pt x="71" y="720"/>
                    </a:lnTo>
                    <a:lnTo>
                      <a:pt x="0" y="6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21515" name="자유형 21514"/>
              <p:cNvSpPr/>
              <p:nvPr/>
            </p:nvSpPr>
            <p:spPr>
              <a:xfrm>
                <a:off x="-504972" y="187382"/>
                <a:ext cx="4391375" cy="595593"/>
              </a:xfrm>
              <a:custGeom>
                <a:avLst/>
                <a:gdLst>
                  <a:gd name="T0" fmla="*/ 0 w 2765"/>
                  <a:gd name="T1" fmla="*/ 0 h 375"/>
                  <a:gd name="T2" fmla="*/ 2765 w 2765"/>
                  <a:gd name="T3" fmla="*/ 375 h 375"/>
                </a:gdLst>
                <a:ahLst/>
                <a:cxnLst/>
                <a:rect l="T0" t="T1" r="T2" b="T3"/>
                <a:pathLst>
                  <a:path w="2765" h="375">
                    <a:moveTo>
                      <a:pt x="2765" y="0"/>
                    </a:moveTo>
                    <a:lnTo>
                      <a:pt x="2542" y="375"/>
                    </a:lnTo>
                    <a:lnTo>
                      <a:pt x="0" y="375"/>
                    </a:lnTo>
                    <a:lnTo>
                      <a:pt x="71" y="19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  <p:sp>
          <p:nvSpPr>
            <p:cNvPr id="21516" name="TextBox 21515"/>
            <p:cNvSpPr txBox="1"/>
            <p:nvPr/>
          </p:nvSpPr>
          <p:spPr>
            <a:xfrm>
              <a:off x="873540" y="225517"/>
              <a:ext cx="2785724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2800" i="0" dirty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업무 프로세스</a:t>
              </a:r>
            </a:p>
          </p:txBody>
        </p:sp>
        <p:sp>
          <p:nvSpPr>
            <p:cNvPr id="21518" name="TextBox 21517"/>
            <p:cNvSpPr txBox="1"/>
            <p:nvPr/>
          </p:nvSpPr>
          <p:spPr>
            <a:xfrm>
              <a:off x="3575066" y="331939"/>
              <a:ext cx="4135762" cy="570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2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tvN 즐거운이야기 Bold"/>
                </a:rPr>
                <a:t>.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학생 회원 프로세스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1546908" y="4090999"/>
            <a:ext cx="5895865" cy="14627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개인 페이지에는 선생님에 대한 정보 및 수강생과 소통할 수 있는 질문 게시판이 있으며 수강생들이 작성한 수강후기도 선생님 페이지에서 확인 가능하다</a:t>
            </a:r>
            <a:r>
              <a:rPr kumimoji="1" lang="ko-KR" altLang="en-US" sz="18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pic>
        <p:nvPicPr>
          <p:cNvPr id="22533" name="그림 22532" descr="C:\Users\안해정\Desktop\ppt템플릿\이미지\1792.jpg"/>
          <p:cNvPicPr>
            <a:picLocks noChangeAspect="1"/>
          </p:cNvPicPr>
          <p:nvPr/>
        </p:nvPicPr>
        <p:blipFill rotWithShape="1">
          <a:blip r:embed="rId2">
            <a:lum/>
          </a:blip>
          <a:srcRect r="28260"/>
          <a:stretch>
            <a:fillRect/>
          </a:stretch>
        </p:blipFill>
        <p:spPr>
          <a:xfrm>
            <a:off x="-108347" y="3644974"/>
            <a:ext cx="3485736" cy="3239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2534" name="TextBox 22533"/>
          <p:cNvSpPr txBox="1"/>
          <p:nvPr/>
        </p:nvSpPr>
        <p:spPr>
          <a:xfrm>
            <a:off x="1579697" y="1952467"/>
            <a:ext cx="6576067" cy="643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강사 회원은 가입 시 자신의 경력을 증명할 서류를 제출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/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승인 후 </a:t>
            </a: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lvl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kumimoji="1" lang="en-US" altLang="ko-KR" sz="18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</a:t>
            </a:r>
            <a:r>
              <a:rPr kumimoji="1" lang="ko-KR" altLang="en-US" sz="18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슈퍼유저로서 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활동한다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1579697" y="2595687"/>
            <a:ext cx="7133640" cy="11784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강사는 강좌를 개설하여 수강생을 받고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,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  <a:r>
              <a:rPr kumimoji="1" lang="ko-KR" altLang="en-US" sz="1800" b="0" i="0" dirty="0" err="1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마이페이지를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통해 수업을 관리한다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강사는 </a:t>
            </a:r>
            <a:r>
              <a:rPr kumimoji="1" lang="ko-KR" altLang="en-US" sz="1800" b="0" i="0" dirty="0" err="1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마이페이지를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통해 강좌 개설한 강좌의 현황을 볼 수 있고 신청한 학생들의 정보와 현황을 알 수 있다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grpSp>
        <p:nvGrpSpPr>
          <p:cNvPr id="22536" name="Group 1"/>
          <p:cNvGrpSpPr/>
          <p:nvPr/>
        </p:nvGrpSpPr>
        <p:grpSpPr>
          <a:xfrm>
            <a:off x="-378777" y="-26968"/>
            <a:ext cx="6434254" cy="1151431"/>
            <a:chOff x="-504972" y="-26968"/>
            <a:chExt cx="8577889" cy="1151431"/>
          </a:xfrm>
        </p:grpSpPr>
        <p:sp>
          <p:nvSpPr>
            <p:cNvPr id="22537" name="자유형 22536"/>
            <p:cNvSpPr/>
            <p:nvPr/>
          </p:nvSpPr>
          <p:spPr>
            <a:xfrm>
              <a:off x="2504651" y="331939"/>
              <a:ext cx="5222033" cy="595593"/>
            </a:xfrm>
            <a:custGeom>
              <a:avLst/>
              <a:gdLst>
                <a:gd name="T0" fmla="*/ 0 w 3288"/>
                <a:gd name="T1" fmla="*/ 0 h 375"/>
                <a:gd name="T2" fmla="*/ 3288 w 3288"/>
                <a:gd name="T3" fmla="*/ 375 h 375"/>
              </a:gdLst>
              <a:ahLst/>
              <a:cxnLst/>
              <a:rect l="T0" t="T1" r="T2" b="T3"/>
              <a:pathLst>
                <a:path w="3288" h="375">
                  <a:moveTo>
                    <a:pt x="3288" y="0"/>
                  </a:moveTo>
                  <a:lnTo>
                    <a:pt x="3022" y="375"/>
                  </a:lnTo>
                  <a:lnTo>
                    <a:pt x="0" y="375"/>
                  </a:lnTo>
                  <a:lnTo>
                    <a:pt x="84" y="19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22538" name="Group 1"/>
            <p:cNvGrpSpPr/>
            <p:nvPr/>
          </p:nvGrpSpPr>
          <p:grpSpPr>
            <a:xfrm>
              <a:off x="-504972" y="-26968"/>
              <a:ext cx="4391375" cy="1151431"/>
              <a:chOff x="-504972" y="-26968"/>
              <a:chExt cx="4391375" cy="1151431"/>
            </a:xfrm>
          </p:grpSpPr>
          <p:sp>
            <p:nvSpPr>
              <p:cNvPr id="22539" name="이등변 삼각형 22538"/>
              <p:cNvSpPr/>
              <p:nvPr/>
            </p:nvSpPr>
            <p:spPr>
              <a:xfrm rot="16200000" flipH="1" flipV="1">
                <a:off x="3251110" y="-446290"/>
                <a:ext cx="215970" cy="1054613"/>
              </a:xfrm>
              <a:prstGeom prst="triangle">
                <a:avLst>
                  <a:gd name="adj" fmla="val 98437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540" name="자유형 22539"/>
              <p:cNvSpPr/>
              <p:nvPr/>
            </p:nvSpPr>
            <p:spPr>
              <a:xfrm>
                <a:off x="-504972" y="-26968"/>
                <a:ext cx="4164237" cy="1151431"/>
              </a:xfrm>
              <a:custGeom>
                <a:avLst/>
                <a:gdLst>
                  <a:gd name="T0" fmla="*/ 0 w 2622"/>
                  <a:gd name="T1" fmla="*/ 0 h 725"/>
                  <a:gd name="T2" fmla="*/ 2622 w 2622"/>
                  <a:gd name="T3" fmla="*/ 725 h 725"/>
                </a:gdLst>
                <a:ahLst/>
                <a:cxnLst/>
                <a:rect l="T0" t="T1" r="T2" b="T3"/>
                <a:pathLst>
                  <a:path w="2622" h="725">
                    <a:moveTo>
                      <a:pt x="2622" y="0"/>
                    </a:moveTo>
                    <a:lnTo>
                      <a:pt x="1944" y="725"/>
                    </a:lnTo>
                    <a:lnTo>
                      <a:pt x="71" y="720"/>
                    </a:lnTo>
                    <a:lnTo>
                      <a:pt x="0" y="6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22541" name="자유형 22540"/>
              <p:cNvSpPr/>
              <p:nvPr/>
            </p:nvSpPr>
            <p:spPr>
              <a:xfrm>
                <a:off x="-504972" y="187382"/>
                <a:ext cx="4391375" cy="595593"/>
              </a:xfrm>
              <a:custGeom>
                <a:avLst/>
                <a:gdLst>
                  <a:gd name="T0" fmla="*/ 0 w 2765"/>
                  <a:gd name="T1" fmla="*/ 0 h 375"/>
                  <a:gd name="T2" fmla="*/ 2765 w 2765"/>
                  <a:gd name="T3" fmla="*/ 375 h 375"/>
                </a:gdLst>
                <a:ahLst/>
                <a:cxnLst/>
                <a:rect l="T0" t="T1" r="T2" b="T3"/>
                <a:pathLst>
                  <a:path w="2765" h="375">
                    <a:moveTo>
                      <a:pt x="2765" y="0"/>
                    </a:moveTo>
                    <a:lnTo>
                      <a:pt x="2542" y="375"/>
                    </a:lnTo>
                    <a:lnTo>
                      <a:pt x="0" y="375"/>
                    </a:lnTo>
                    <a:lnTo>
                      <a:pt x="71" y="19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  <p:sp>
          <p:nvSpPr>
            <p:cNvPr id="22542" name="TextBox 22541"/>
            <p:cNvSpPr txBox="1"/>
            <p:nvPr/>
          </p:nvSpPr>
          <p:spPr>
            <a:xfrm>
              <a:off x="778229" y="225517"/>
              <a:ext cx="2785724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8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업무 프로세스</a:t>
              </a:r>
            </a:p>
          </p:txBody>
        </p:sp>
        <p:sp>
          <p:nvSpPr>
            <p:cNvPr id="22544" name="TextBox 22543"/>
            <p:cNvSpPr txBox="1"/>
            <p:nvPr/>
          </p:nvSpPr>
          <p:spPr>
            <a:xfrm>
              <a:off x="3579867" y="331939"/>
              <a:ext cx="4493050" cy="570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3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tvN 즐거운이야기 Bold"/>
                </a:rPr>
                <a:t>.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선생님 회원 프로세스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>
            <a:off x="251375" y="2366462"/>
            <a:ext cx="8712122" cy="2288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관리자는 회원들의 개인정보를 철저하게 관리해 개인정보의 누수가 없게 해야 한다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관리자는 Q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&amp;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A게시판과 취미IN 게시판을 철저히 관리하여 사용자의 불편함이 없도록 한다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관리자는 주기적인 회원관리를 통해 본 사이트를 악용하여 부적절한 만남을 시도 하려는 행위를 막아야 한다</a:t>
            </a:r>
            <a:r>
              <a: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284255" lvl="0" indent="-284255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관리자는 고객의 안심거래를 도모하고 사이트의 질적인 향상을 위해 본 금전적인 사기행위를 하는 회원들에게 강한 재제를 가하는 등 회원관리를 철저하게 해야한다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바탕"/>
                <a:ea typeface="나눔스퀘어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grpSp>
        <p:nvGrpSpPr>
          <p:cNvPr id="23557" name="Group 1"/>
          <p:cNvGrpSpPr/>
          <p:nvPr/>
        </p:nvGrpSpPr>
        <p:grpSpPr>
          <a:xfrm>
            <a:off x="-378777" y="-26968"/>
            <a:ext cx="6620126" cy="1151431"/>
            <a:chOff x="-504972" y="-26968"/>
            <a:chExt cx="8825686" cy="1151431"/>
          </a:xfrm>
        </p:grpSpPr>
        <p:sp>
          <p:nvSpPr>
            <p:cNvPr id="23558" name="자유형 23557"/>
            <p:cNvSpPr/>
            <p:nvPr/>
          </p:nvSpPr>
          <p:spPr>
            <a:xfrm>
              <a:off x="2504651" y="331939"/>
              <a:ext cx="5222033" cy="595593"/>
            </a:xfrm>
            <a:custGeom>
              <a:avLst/>
              <a:gdLst>
                <a:gd name="T0" fmla="*/ 0 w 3288"/>
                <a:gd name="T1" fmla="*/ 0 h 375"/>
                <a:gd name="T2" fmla="*/ 3288 w 3288"/>
                <a:gd name="T3" fmla="*/ 375 h 375"/>
              </a:gdLst>
              <a:ahLst/>
              <a:cxnLst/>
              <a:rect l="T0" t="T1" r="T2" b="T3"/>
              <a:pathLst>
                <a:path w="3288" h="375">
                  <a:moveTo>
                    <a:pt x="3288" y="0"/>
                  </a:moveTo>
                  <a:lnTo>
                    <a:pt x="3022" y="375"/>
                  </a:lnTo>
                  <a:lnTo>
                    <a:pt x="0" y="375"/>
                  </a:lnTo>
                  <a:lnTo>
                    <a:pt x="84" y="19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23559" name="Group 1"/>
            <p:cNvGrpSpPr/>
            <p:nvPr/>
          </p:nvGrpSpPr>
          <p:grpSpPr>
            <a:xfrm>
              <a:off x="-504972" y="-26968"/>
              <a:ext cx="4391375" cy="1151431"/>
              <a:chOff x="-504972" y="-26968"/>
              <a:chExt cx="4391375" cy="1151431"/>
            </a:xfrm>
          </p:grpSpPr>
          <p:sp>
            <p:nvSpPr>
              <p:cNvPr id="23560" name="이등변 삼각형 23559"/>
              <p:cNvSpPr/>
              <p:nvPr/>
            </p:nvSpPr>
            <p:spPr>
              <a:xfrm rot="16200000" flipH="1" flipV="1">
                <a:off x="3251110" y="-446290"/>
                <a:ext cx="215970" cy="1054613"/>
              </a:xfrm>
              <a:prstGeom prst="triangle">
                <a:avLst>
                  <a:gd name="adj" fmla="val 98437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561" name="자유형 23560"/>
              <p:cNvSpPr/>
              <p:nvPr/>
            </p:nvSpPr>
            <p:spPr>
              <a:xfrm>
                <a:off x="-504972" y="-26968"/>
                <a:ext cx="4164237" cy="1151431"/>
              </a:xfrm>
              <a:custGeom>
                <a:avLst/>
                <a:gdLst>
                  <a:gd name="T0" fmla="*/ 0 w 2622"/>
                  <a:gd name="T1" fmla="*/ 0 h 725"/>
                  <a:gd name="T2" fmla="*/ 2622 w 2622"/>
                  <a:gd name="T3" fmla="*/ 725 h 725"/>
                </a:gdLst>
                <a:ahLst/>
                <a:cxnLst/>
                <a:rect l="T0" t="T1" r="T2" b="T3"/>
                <a:pathLst>
                  <a:path w="2622" h="725">
                    <a:moveTo>
                      <a:pt x="2622" y="0"/>
                    </a:moveTo>
                    <a:lnTo>
                      <a:pt x="1944" y="725"/>
                    </a:lnTo>
                    <a:lnTo>
                      <a:pt x="71" y="720"/>
                    </a:lnTo>
                    <a:lnTo>
                      <a:pt x="0" y="6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23562" name="자유형 23561"/>
              <p:cNvSpPr/>
              <p:nvPr/>
            </p:nvSpPr>
            <p:spPr>
              <a:xfrm>
                <a:off x="-504972" y="187382"/>
                <a:ext cx="4391375" cy="595593"/>
              </a:xfrm>
              <a:custGeom>
                <a:avLst/>
                <a:gdLst>
                  <a:gd name="T0" fmla="*/ 0 w 2765"/>
                  <a:gd name="T1" fmla="*/ 0 h 375"/>
                  <a:gd name="T2" fmla="*/ 2765 w 2765"/>
                  <a:gd name="T3" fmla="*/ 375 h 375"/>
                </a:gdLst>
                <a:ahLst/>
                <a:cxnLst/>
                <a:rect l="T0" t="T1" r="T2" b="T3"/>
                <a:pathLst>
                  <a:path w="2765" h="375">
                    <a:moveTo>
                      <a:pt x="2765" y="0"/>
                    </a:moveTo>
                    <a:lnTo>
                      <a:pt x="2542" y="375"/>
                    </a:lnTo>
                    <a:lnTo>
                      <a:pt x="0" y="375"/>
                    </a:lnTo>
                    <a:lnTo>
                      <a:pt x="71" y="19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  <p:sp>
          <p:nvSpPr>
            <p:cNvPr id="23563" name="TextBox 23562"/>
            <p:cNvSpPr txBox="1"/>
            <p:nvPr/>
          </p:nvSpPr>
          <p:spPr>
            <a:xfrm>
              <a:off x="873540" y="225517"/>
              <a:ext cx="2785724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8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업무 프로세스</a:t>
              </a:r>
            </a:p>
          </p:txBody>
        </p:sp>
        <p:sp>
          <p:nvSpPr>
            <p:cNvPr id="23565" name="TextBox 23564"/>
            <p:cNvSpPr txBox="1"/>
            <p:nvPr/>
          </p:nvSpPr>
          <p:spPr>
            <a:xfrm>
              <a:off x="3737099" y="331939"/>
              <a:ext cx="4583615" cy="570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4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tvN 즐거운이야기 Bold"/>
                </a:rPr>
                <a:t>.</a:t>
              </a:r>
              <a:r>
                <a:rPr kumimoji="1" lang="ko-KR" altLang="en-US" sz="3200" b="0" i="0">
                  <a:solidFill>
                    <a:srgbClr val="000000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관리자 업무 프로세스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19</a:t>
            </a:fld>
            <a:endParaRPr lang="en-US"/>
          </a:p>
        </p:txBody>
      </p:sp>
      <p:sp>
        <p:nvSpPr>
          <p:cNvPr id="224" name="Shape 224"/>
          <p:cNvSpPr txBox="1"/>
          <p:nvPr/>
        </p:nvSpPr>
        <p:spPr>
          <a:xfrm>
            <a:off x="463556" y="196"/>
            <a:ext cx="2181741" cy="418132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2763" y="4277705"/>
            <a:ext cx="4775445" cy="1188053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4. </a:t>
            </a:r>
            <a:r>
              <a:rPr lang="ko-KR" altLang="en-US" sz="6000" dirty="0" err="1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간트차트</a:t>
            </a:r>
            <a:endParaRPr lang="ko-KR" altLang="en-US" sz="6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2">
            <a:lum/>
          </a:blip>
          <a:srcRect r="47620" b="28170"/>
          <a:stretch>
            <a:fillRect/>
          </a:stretch>
        </p:blipFill>
        <p:spPr>
          <a:xfrm>
            <a:off x="6589701" y="5822968"/>
            <a:ext cx="2483924" cy="981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6660668" y="5725554"/>
            <a:ext cx="2483924" cy="113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94492" y="1576803"/>
            <a:ext cx="8427042" cy="4553172"/>
          </a:xfrm>
          <a:prstGeom prst="roundRect">
            <a:avLst>
              <a:gd name="adj" fmla="val 5225"/>
            </a:avLst>
          </a:pr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074072" y="980115"/>
            <a:ext cx="5028284" cy="1194784"/>
            <a:chOff x="2074072" y="668333"/>
            <a:chExt cx="5028284" cy="1194784"/>
          </a:xfrm>
        </p:grpSpPr>
        <p:sp>
          <p:nvSpPr>
            <p:cNvPr id="9220" name="TextBox 9219"/>
            <p:cNvSpPr txBox="1"/>
            <p:nvPr/>
          </p:nvSpPr>
          <p:spPr>
            <a:xfrm>
              <a:off x="2613759" y="832217"/>
              <a:ext cx="3917077" cy="7131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24" tIns="91424" rIns="91424" bIns="91424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5400" b="0" i="0">
                  <a:solidFill>
                    <a:srgbClr val="000000">
                      <a:alpha val="100000"/>
                    </a:srgbClr>
                  </a:solidFill>
                  <a:latin typeface="tvN 즐거운이야기 Light"/>
                  <a:ea typeface="tvN 즐거운이야기 Light"/>
                  <a:sym typeface="Arial"/>
                </a:rPr>
                <a:t>목차</a:t>
              </a:r>
            </a:p>
          </p:txBody>
        </p:sp>
        <p:grpSp>
          <p:nvGrpSpPr>
            <p:cNvPr id="9224" name="Group 1"/>
            <p:cNvGrpSpPr/>
            <p:nvPr/>
          </p:nvGrpSpPr>
          <p:grpSpPr>
            <a:xfrm>
              <a:off x="2074072" y="668333"/>
              <a:ext cx="5028284" cy="1194784"/>
              <a:chOff x="2765069" y="1117813"/>
              <a:chExt cx="6703508" cy="1194784"/>
            </a:xfrm>
          </p:grpSpPr>
          <p:sp>
            <p:nvSpPr>
              <p:cNvPr id="9225" name="직각 삼각형 9224"/>
              <p:cNvSpPr/>
              <p:nvPr/>
            </p:nvSpPr>
            <p:spPr>
              <a:xfrm rot="5400000" flipH="1">
                <a:off x="9002438" y="891430"/>
                <a:ext cx="239755" cy="692522"/>
              </a:xfrm>
              <a:prstGeom prst="rtTriangle">
                <a:avLst/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226" name="TextBox 9225"/>
              <p:cNvSpPr txBox="1"/>
              <p:nvPr/>
            </p:nvSpPr>
            <p:spPr>
              <a:xfrm>
                <a:off x="3489303" y="1351600"/>
                <a:ext cx="5274519" cy="7258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5400" b="0" i="0">
                    <a:solidFill>
                      <a:srgbClr val="FFFFFF">
                        <a:alpha val="100000"/>
                      </a:srgbClr>
                    </a:solidFill>
                    <a:latin typeface="tvN 즐거운이야기 Bold"/>
                    <a:ea typeface="tvN 즐거운이야기 Bold"/>
                  </a:rPr>
                  <a:t>목차</a:t>
                </a:r>
              </a:p>
            </p:txBody>
          </p:sp>
          <p:sp>
            <p:nvSpPr>
              <p:cNvPr id="9227" name="직각 삼각형 9226"/>
              <p:cNvSpPr/>
              <p:nvPr/>
            </p:nvSpPr>
            <p:spPr>
              <a:xfrm flipV="1">
                <a:off x="8735817" y="1350078"/>
                <a:ext cx="714688" cy="724181"/>
              </a:xfrm>
              <a:prstGeom prst="rtTriangl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228" name="직각 삼각형 9227"/>
              <p:cNvSpPr/>
              <p:nvPr/>
            </p:nvSpPr>
            <p:spPr>
              <a:xfrm flipH="1">
                <a:off x="2771431" y="1352409"/>
                <a:ext cx="714688" cy="724181"/>
              </a:xfrm>
              <a:prstGeom prst="rtTriangl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229" name="직각 삼각형 9228"/>
              <p:cNvSpPr/>
              <p:nvPr/>
            </p:nvSpPr>
            <p:spPr>
              <a:xfrm rot="5400000" flipV="1">
                <a:off x="2993770" y="1845704"/>
                <a:ext cx="238192" cy="695594"/>
              </a:xfrm>
              <a:prstGeom prst="rtTriangle">
                <a:avLst/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22" name="TextBox 21"/>
          <p:cNvSpPr txBox="1"/>
          <p:nvPr/>
        </p:nvSpPr>
        <p:spPr>
          <a:xfrm>
            <a:off x="1665755" y="2797841"/>
            <a:ext cx="2452932" cy="573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주제선정배경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62196" y="4432135"/>
            <a:ext cx="2167297" cy="568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4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벤치마킹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50179" y="2816779"/>
            <a:ext cx="3491768" cy="573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요구사항분석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03827" y="3412654"/>
            <a:ext cx="3677597" cy="568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ko-KR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7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err="1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사이트맵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스토리보드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702" y="3904442"/>
            <a:ext cx="1918060" cy="568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err="1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간트차트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2918" y="3412302"/>
            <a:ext cx="2502939" cy="568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업무 프로세스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5778" y="5005508"/>
            <a:ext cx="2307767" cy="584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페르소나분석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14041" y="3980870"/>
            <a:ext cx="3677597" cy="568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ko-KR" sz="32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8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다이어그램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직사각형 25603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25605" name="직사각형 25604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25606" name="Group 1"/>
          <p:cNvGrpSpPr/>
          <p:nvPr/>
        </p:nvGrpSpPr>
        <p:grpSpPr>
          <a:xfrm>
            <a:off x="-247771" y="-11055"/>
            <a:ext cx="2981857" cy="840095"/>
            <a:chOff x="-330320" y="-11055"/>
            <a:chExt cx="3975292" cy="840095"/>
          </a:xfrm>
        </p:grpSpPr>
        <p:sp>
          <p:nvSpPr>
            <p:cNvPr id="25607" name="자유형 25606"/>
            <p:cNvSpPr/>
            <p:nvPr/>
          </p:nvSpPr>
          <p:spPr>
            <a:xfrm>
              <a:off x="782975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25608" name="Group 1"/>
            <p:cNvGrpSpPr/>
            <p:nvPr/>
          </p:nvGrpSpPr>
          <p:grpSpPr>
            <a:xfrm>
              <a:off x="-330320" y="-11055"/>
              <a:ext cx="2406102" cy="840095"/>
              <a:chOff x="-330320" y="-11055"/>
              <a:chExt cx="2406102" cy="840095"/>
            </a:xfrm>
          </p:grpSpPr>
          <p:sp>
            <p:nvSpPr>
              <p:cNvPr id="25609" name="이등변 삼각형 25608"/>
              <p:cNvSpPr/>
              <p:nvPr/>
            </p:nvSpPr>
            <p:spPr>
              <a:xfrm rot="16200000" flipH="1" flipV="1">
                <a:off x="1708163" y="-223117"/>
                <a:ext cx="155556" cy="579680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5610" name="자유형 25609"/>
              <p:cNvSpPr/>
              <p:nvPr/>
            </p:nvSpPr>
            <p:spPr>
              <a:xfrm>
                <a:off x="-330320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25611" name="자유형 25610"/>
              <p:cNvSpPr/>
              <p:nvPr/>
            </p:nvSpPr>
            <p:spPr>
              <a:xfrm>
                <a:off x="-330320" y="144501"/>
                <a:ext cx="2406102" cy="435178"/>
              </a:xfrm>
              <a:custGeom>
                <a:avLst/>
                <a:gdLst>
                  <a:gd name="T0" fmla="*/ 0 w 1515"/>
                  <a:gd name="T1" fmla="*/ 0 h 274"/>
                  <a:gd name="T2" fmla="*/ 1515 w 1515"/>
                  <a:gd name="T3" fmla="*/ 274 h 274"/>
                </a:gdLst>
                <a:ahLst/>
                <a:cxnLst/>
                <a:rect l="T0" t="T1" r="T2" b="T3"/>
                <a:pathLst>
                  <a:path w="1515" h="274">
                    <a:moveTo>
                      <a:pt x="1515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9" y="14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25612" name="TextBox 25611"/>
          <p:cNvSpPr txBox="1"/>
          <p:nvPr/>
        </p:nvSpPr>
        <p:spPr>
          <a:xfrm>
            <a:off x="1373597" y="304915"/>
            <a:ext cx="1316386" cy="568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진행사항</a:t>
            </a:r>
          </a:p>
        </p:txBody>
      </p:sp>
      <p:sp>
        <p:nvSpPr>
          <p:cNvPr id="25613" name="TextBox 25612"/>
          <p:cNvSpPr txBox="1"/>
          <p:nvPr/>
        </p:nvSpPr>
        <p:spPr>
          <a:xfrm>
            <a:off x="108390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간트차트</a:t>
            </a:r>
          </a:p>
        </p:txBody>
      </p:sp>
      <p:pic>
        <p:nvPicPr>
          <p:cNvPr id="25614" name="그림 25613" descr="C:\Users\ddddd\Desktop\iljung.JPG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60827" y="1664363"/>
            <a:ext cx="8859839" cy="4429571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21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32997" y="4185276"/>
            <a:ext cx="6917236" cy="1188053"/>
          </a:xfrm>
        </p:spPr>
        <p:txBody>
          <a:bodyPr>
            <a:normAutofit fontScale="90000"/>
          </a:bodyPr>
          <a:lstStyle/>
          <a:p>
            <a:pPr lvl="0">
              <a:defRPr lang="ko-KR" altLang="en-US"/>
            </a:pPr>
            <a:r>
              <a:rPr lang="en-US" altLang="ko-KR" sz="72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5. </a:t>
            </a:r>
            <a:r>
              <a:rPr lang="ko-KR" altLang="en-US" sz="72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벤치마킹</a:t>
            </a:r>
            <a:endParaRPr lang="ko-KR" altLang="en-US" sz="72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직사각형 27651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27653" name="직사각형 27652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27654" name="자유형 27653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27655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27656" name="이등변 삼각형 27655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57" name="자유형 27656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27658" name="자유형 27657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27659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벤치마킹</a:t>
            </a:r>
          </a:p>
        </p:txBody>
      </p:sp>
      <p:sp>
        <p:nvSpPr>
          <p:cNvPr id="27661" name="TextBox 27660"/>
          <p:cNvSpPr txBox="1"/>
          <p:nvPr/>
        </p:nvSpPr>
        <p:spPr>
          <a:xfrm>
            <a:off x="2803189" y="331939"/>
            <a:ext cx="1159162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숨고 </a:t>
            </a:r>
          </a:p>
        </p:txBody>
      </p:sp>
      <p:pic>
        <p:nvPicPr>
          <p:cNvPr id="27663" name="그림 27662" descr="C:\Users\조운종\OneDrive\Pictures\스크린샷\2017-06-15.png"/>
          <p:cNvPicPr>
            <a:picLocks noChangeAspect="1"/>
          </p:cNvPicPr>
          <p:nvPr/>
        </p:nvPicPr>
        <p:blipFill rotWithShape="1">
          <a:blip r:embed="rId2">
            <a:lum/>
          </a:blip>
          <a:srcRect t="6770" b="10070"/>
          <a:stretch>
            <a:fillRect/>
          </a:stretch>
        </p:blipFill>
        <p:spPr>
          <a:xfrm>
            <a:off x="394492" y="1205483"/>
            <a:ext cx="4505563" cy="26554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5" name="그룹 4"/>
          <p:cNvGrpSpPr/>
          <p:nvPr/>
        </p:nvGrpSpPr>
        <p:grpSpPr>
          <a:xfrm>
            <a:off x="5076183" y="1186948"/>
            <a:ext cx="3686164" cy="2566169"/>
            <a:chOff x="6221079" y="909154"/>
            <a:chExt cx="2713813" cy="2566169"/>
          </a:xfrm>
        </p:grpSpPr>
        <p:sp>
          <p:nvSpPr>
            <p:cNvPr id="27664" name="TextBox 27663"/>
            <p:cNvSpPr txBox="1"/>
            <p:nvPr/>
          </p:nvSpPr>
          <p:spPr>
            <a:xfrm>
              <a:off x="6221079" y="909154"/>
              <a:ext cx="2713813" cy="503118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숨고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(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SooMGO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)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는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어떤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사이트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  <p:sp>
          <p:nvSpPr>
            <p:cNvPr id="27668" name="TextBox 27667"/>
            <p:cNvSpPr txBox="1"/>
            <p:nvPr/>
          </p:nvSpPr>
          <p:spPr>
            <a:xfrm>
              <a:off x="6234186" y="1412272"/>
              <a:ext cx="2700706" cy="2063051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0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숨은 고수</a:t>
              </a:r>
              <a:r>
                <a:rPr kumimoji="1" lang="ko-KR" altLang="en-US" sz="20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의 준말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간단한 설문 조사에 응답하여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자신에게 필요한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고수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전문가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를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소개받는 사이트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48533" y="4005208"/>
            <a:ext cx="2718588" cy="2448884"/>
            <a:chOff x="6234186" y="4005208"/>
            <a:chExt cx="2718588" cy="2448884"/>
          </a:xfrm>
        </p:grpSpPr>
        <p:sp>
          <p:nvSpPr>
            <p:cNvPr id="27669" name="TextBox 27668"/>
            <p:cNvSpPr txBox="1"/>
            <p:nvPr/>
          </p:nvSpPr>
          <p:spPr>
            <a:xfrm>
              <a:off x="6234186" y="4005208"/>
              <a:ext cx="2715028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숨고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(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SooMGO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)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의 장점</a:t>
              </a:r>
            </a:p>
          </p:txBody>
        </p:sp>
        <p:sp>
          <p:nvSpPr>
            <p:cNvPr id="27670" name="TextBox 27669"/>
            <p:cNvSpPr txBox="1"/>
            <p:nvPr/>
          </p:nvSpPr>
          <p:spPr>
            <a:xfrm>
              <a:off x="6234186" y="4475054"/>
              <a:ext cx="2718588" cy="197903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간단한 설문조사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에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응답하는 것으로 전문가의 소개를 받을 수 있음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정보를 모아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직원이 고수에게 중개하는 형식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검색보다 더 정확한 </a:t>
              </a:r>
              <a:r>
                <a:rPr kumimoji="1" lang="ko-KR" altLang="en-US" sz="16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매칭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가능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03506" y="3999269"/>
            <a:ext cx="2674528" cy="2202732"/>
            <a:chOff x="3167493" y="4236856"/>
            <a:chExt cx="2674528" cy="2202732"/>
          </a:xfrm>
        </p:grpSpPr>
        <p:sp>
          <p:nvSpPr>
            <p:cNvPr id="27671" name="TextBox 27670"/>
            <p:cNvSpPr txBox="1"/>
            <p:nvPr/>
          </p:nvSpPr>
          <p:spPr>
            <a:xfrm>
              <a:off x="3167493" y="4236856"/>
              <a:ext cx="2674528" cy="482963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숨고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(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SooMGO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)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의 단점</a:t>
              </a:r>
            </a:p>
          </p:txBody>
        </p:sp>
        <p:sp>
          <p:nvSpPr>
            <p:cNvPr id="27672" name="TextBox 27671"/>
            <p:cNvSpPr txBox="1"/>
            <p:nvPr/>
          </p:nvSpPr>
          <p:spPr>
            <a:xfrm>
              <a:off x="3180601" y="4721145"/>
              <a:ext cx="2661420" cy="171844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특정 강좌 검색 시 정렬불가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견적서를 작성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해야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강의조회 및 정보조회 가능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16879" y="4005208"/>
            <a:ext cx="2716242" cy="1944702"/>
            <a:chOff x="316879" y="3954691"/>
            <a:chExt cx="2716242" cy="1944702"/>
          </a:xfrm>
        </p:grpSpPr>
        <p:sp>
          <p:nvSpPr>
            <p:cNvPr id="27673" name="TextBox 27672"/>
            <p:cNvSpPr txBox="1"/>
            <p:nvPr/>
          </p:nvSpPr>
          <p:spPr>
            <a:xfrm>
              <a:off x="316879" y="3954691"/>
              <a:ext cx="2716242" cy="514363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숨고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(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SooMGO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)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의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본받을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점</a:t>
              </a:r>
            </a:p>
          </p:txBody>
        </p:sp>
        <p:sp>
          <p:nvSpPr>
            <p:cNvPr id="27674" name="TextBox 27673"/>
            <p:cNvSpPr txBox="1"/>
            <p:nvPr/>
          </p:nvSpPr>
          <p:spPr>
            <a:xfrm>
              <a:off x="320306" y="4481677"/>
              <a:ext cx="2703135" cy="141771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간단한 설문조사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를 통해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원하는 강좌를 매칭할 </a:t>
              </a: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수</a:t>
              </a:r>
              <a:endParaRPr kumimoji="1" lang="en-US" altLang="ko-KR" sz="1600" b="0" i="0" dirty="0" smtClean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있다면 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좋을 듯 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직사각형 28675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pic>
        <p:nvPicPr>
          <p:cNvPr id="28677" name="그림 28676" descr="C:\Users\조운종\OneDrive\Pictures\스크린샷\2017-06-15 (2).png"/>
          <p:cNvPicPr>
            <a:picLocks noChangeAspect="1"/>
          </p:cNvPicPr>
          <p:nvPr/>
        </p:nvPicPr>
        <p:blipFill rotWithShape="1">
          <a:blip r:embed="rId2">
            <a:lum/>
          </a:blip>
          <a:srcRect l="270" t="7220" r="-270" b="9750"/>
          <a:stretch>
            <a:fillRect/>
          </a:stretch>
        </p:blipFill>
        <p:spPr>
          <a:xfrm>
            <a:off x="358479" y="1443624"/>
            <a:ext cx="4264607" cy="1985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8678" name="직사각형 2867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28679" name="자유형 28678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28680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28681" name="이등변 삼각형 28680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82" name="자유형 28681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28683" name="자유형 28682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28684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벤치마킹</a:t>
            </a:r>
          </a:p>
        </p:txBody>
      </p:sp>
      <p:sp>
        <p:nvSpPr>
          <p:cNvPr id="28686" name="TextBox 28685"/>
          <p:cNvSpPr txBox="1"/>
          <p:nvPr/>
        </p:nvSpPr>
        <p:spPr>
          <a:xfrm>
            <a:off x="2803191" y="331939"/>
            <a:ext cx="2044291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온오프믹스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932130" y="1255485"/>
            <a:ext cx="3907017" cy="2425606"/>
            <a:chOff x="6192585" y="374011"/>
            <a:chExt cx="2718588" cy="2425606"/>
          </a:xfrm>
        </p:grpSpPr>
        <p:sp>
          <p:nvSpPr>
            <p:cNvPr id="28688" name="TextBox 28687"/>
            <p:cNvSpPr txBox="1"/>
            <p:nvPr/>
          </p:nvSpPr>
          <p:spPr>
            <a:xfrm>
              <a:off x="6192982" y="374011"/>
              <a:ext cx="2713813" cy="408964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온오프믹스는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어떤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사이트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  <p:sp>
          <p:nvSpPr>
            <p:cNvPr id="28692" name="TextBox 28691"/>
            <p:cNvSpPr txBox="1"/>
            <p:nvPr/>
          </p:nvSpPr>
          <p:spPr>
            <a:xfrm>
              <a:off x="6192585" y="800051"/>
              <a:ext cx="2718588" cy="19995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모임 및 행사조직 사이트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모임관리 기능을 바탕으로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모임 조직 가능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사이트 상위 노출로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모임 및 모임페이지 홍보</a:t>
              </a:r>
              <a:r>
                <a:rPr kumimoji="1" lang="ko-KR" altLang="en-US" sz="12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 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46080" y="3983798"/>
            <a:ext cx="2718588" cy="2017346"/>
            <a:chOff x="6246080" y="3983798"/>
            <a:chExt cx="2718588" cy="2017346"/>
          </a:xfrm>
        </p:grpSpPr>
        <p:sp>
          <p:nvSpPr>
            <p:cNvPr id="28694" name="TextBox 28693"/>
            <p:cNvSpPr txBox="1"/>
            <p:nvPr/>
          </p:nvSpPr>
          <p:spPr>
            <a:xfrm>
              <a:off x="6246080" y="4435875"/>
              <a:ext cx="2718588" cy="156526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신청이나 배너 선택으로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강의의 소개</a:t>
              </a: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홍보 제공</a:t>
              </a: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비회원</a:t>
              </a: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도 이메일을 통해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지원 가능함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49640" y="3983798"/>
              <a:ext cx="2715028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온오프믹스의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장점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75532" y="3969195"/>
            <a:ext cx="2737058" cy="2031949"/>
            <a:chOff x="3275532" y="3969195"/>
            <a:chExt cx="2737058" cy="2031949"/>
          </a:xfrm>
        </p:grpSpPr>
        <p:sp>
          <p:nvSpPr>
            <p:cNvPr id="28696" name="TextBox 28695"/>
            <p:cNvSpPr txBox="1"/>
            <p:nvPr/>
          </p:nvSpPr>
          <p:spPr>
            <a:xfrm>
              <a:off x="3294002" y="4437364"/>
              <a:ext cx="2718588" cy="156378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 위주의 교육 강의 미흡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1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: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1보다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1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: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다 혹은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큰 규모의 행사에 더 적합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작은 규모의 단체는 힘들 듯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532" y="3969195"/>
              <a:ext cx="2717415" cy="452599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온오프믹스의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단점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04853" y="3969195"/>
            <a:ext cx="2733855" cy="2031949"/>
            <a:chOff x="304853" y="3969195"/>
            <a:chExt cx="2733855" cy="2031949"/>
          </a:xfrm>
        </p:grpSpPr>
        <p:sp>
          <p:nvSpPr>
            <p:cNvPr id="28698" name="TextBox 28697"/>
            <p:cNvSpPr txBox="1"/>
            <p:nvPr/>
          </p:nvSpPr>
          <p:spPr>
            <a:xfrm>
              <a:off x="304853" y="4437364"/>
              <a:ext cx="2718588" cy="156378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비회원 접근성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에 강점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공모전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,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특강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,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교육 등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모임 뿐만 아니라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각종 행사도 포괄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할 수 있는 범위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2466" y="3969195"/>
              <a:ext cx="2716242" cy="452599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온오프믹스의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본받을 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직사각형 29699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pic>
        <p:nvPicPr>
          <p:cNvPr id="29701" name="그림 29700" descr="C:\Users\조운종\OneDrive\Pictures\스크린샷\2017-06-15 (1).png"/>
          <p:cNvPicPr>
            <a:picLocks noChangeAspect="1"/>
          </p:cNvPicPr>
          <p:nvPr/>
        </p:nvPicPr>
        <p:blipFill rotWithShape="1">
          <a:blip r:embed="rId2">
            <a:lum/>
          </a:blip>
          <a:srcRect t="7080" r="1290" b="9900"/>
          <a:stretch>
            <a:fillRect/>
          </a:stretch>
        </p:blipFill>
        <p:spPr>
          <a:xfrm>
            <a:off x="516597" y="1304233"/>
            <a:ext cx="4573187" cy="25395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9702" name="직사각형 29701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29703" name="자유형 29702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29704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29705" name="이등변 삼각형 29704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06" name="자유형 29705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29707" name="자유형 29706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29708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벤치마킹</a:t>
            </a:r>
          </a:p>
        </p:txBody>
      </p:sp>
      <p:sp>
        <p:nvSpPr>
          <p:cNvPr id="29710" name="TextBox 29709"/>
          <p:cNvSpPr txBox="1"/>
          <p:nvPr/>
        </p:nvSpPr>
        <p:spPr>
          <a:xfrm>
            <a:off x="2803191" y="331939"/>
            <a:ext cx="2930635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마이크임팩트스쿨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24557" y="1162603"/>
            <a:ext cx="3499723" cy="2518488"/>
            <a:chOff x="5424557" y="1162603"/>
            <a:chExt cx="3499723" cy="2518488"/>
          </a:xfrm>
        </p:grpSpPr>
        <p:sp>
          <p:nvSpPr>
            <p:cNvPr id="29716" name="TextBox 29715"/>
            <p:cNvSpPr txBox="1"/>
            <p:nvPr/>
          </p:nvSpPr>
          <p:spPr>
            <a:xfrm>
              <a:off x="5436312" y="1630715"/>
              <a:ext cx="3487968" cy="205037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각종 강좌를 개설해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사람들에게 제공하는 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온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오프라인 강좌 사이트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강사선발을 통해 양질의 교육을 제공하는 것이 강점</a:t>
              </a:r>
            </a:p>
          </p:txBody>
        </p:sp>
        <p:sp>
          <p:nvSpPr>
            <p:cNvPr id="29712" name="TextBox 29711"/>
            <p:cNvSpPr txBox="1"/>
            <p:nvPr/>
          </p:nvSpPr>
          <p:spPr>
            <a:xfrm>
              <a:off x="5424557" y="1162603"/>
              <a:ext cx="3481842" cy="451036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마이크임팩트는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어떤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사이트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34186" y="3932410"/>
            <a:ext cx="2730482" cy="2406586"/>
            <a:chOff x="6234186" y="3932410"/>
            <a:chExt cx="2730482" cy="2406586"/>
          </a:xfrm>
        </p:grpSpPr>
        <p:sp>
          <p:nvSpPr>
            <p:cNvPr id="29718" name="TextBox 29717"/>
            <p:cNvSpPr txBox="1"/>
            <p:nvPr/>
          </p:nvSpPr>
          <p:spPr>
            <a:xfrm>
              <a:off x="6246080" y="4365338"/>
              <a:ext cx="2718588" cy="197365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 선발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을 통해 강좌를 개설하므로 양질의 강좌 제공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오프라인 뿐만 아니라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온라인 강좌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도 개설</a:t>
              </a:r>
            </a:p>
          </p:txBody>
        </p:sp>
        <p:sp>
          <p:nvSpPr>
            <p:cNvPr id="29717" name="TextBox 29716"/>
            <p:cNvSpPr txBox="1"/>
            <p:nvPr/>
          </p:nvSpPr>
          <p:spPr>
            <a:xfrm>
              <a:off x="6234186" y="3932410"/>
              <a:ext cx="2715028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마이크임팩트의 장점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80892" y="3954691"/>
            <a:ext cx="2731698" cy="2384305"/>
            <a:chOff x="3280892" y="3954691"/>
            <a:chExt cx="2731698" cy="2384305"/>
          </a:xfrm>
        </p:grpSpPr>
        <p:sp>
          <p:nvSpPr>
            <p:cNvPr id="29720" name="TextBox 29719"/>
            <p:cNvSpPr txBox="1"/>
            <p:nvPr/>
          </p:nvSpPr>
          <p:spPr>
            <a:xfrm>
              <a:off x="3294002" y="4401351"/>
              <a:ext cx="2718588" cy="193764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업체 주도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로 강좌가 개설되어 강좌의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다양성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및 강사 </a:t>
              </a:r>
              <a:r>
                <a:rPr kumimoji="1" lang="ko-KR" altLang="en-US" sz="1600" b="0" i="0" dirty="0" err="1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접근성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 부족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최소인원에 충족하지 못한 경우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폐강되는 경우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도 있음</a:t>
              </a:r>
            </a:p>
          </p:txBody>
        </p:sp>
        <p:sp>
          <p:nvSpPr>
            <p:cNvPr id="29719" name="TextBox 29718"/>
            <p:cNvSpPr txBox="1"/>
            <p:nvPr/>
          </p:nvSpPr>
          <p:spPr>
            <a:xfrm>
              <a:off x="3280892" y="3954691"/>
              <a:ext cx="2717415" cy="452599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마이크임팩트의 단점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6879" y="3954691"/>
            <a:ext cx="2731695" cy="2384305"/>
            <a:chOff x="316879" y="3954691"/>
            <a:chExt cx="2731695" cy="2384305"/>
          </a:xfrm>
        </p:grpSpPr>
        <p:sp>
          <p:nvSpPr>
            <p:cNvPr id="29722" name="TextBox 29721"/>
            <p:cNvSpPr txBox="1"/>
            <p:nvPr/>
          </p:nvSpPr>
          <p:spPr>
            <a:xfrm>
              <a:off x="329986" y="4401351"/>
              <a:ext cx="2718588" cy="193764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선발을 통한 강사진으로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우수한 </a:t>
              </a:r>
              <a:r>
                <a:rPr kumimoji="1" lang="ko-KR" altLang="en-US" sz="1600" b="0" i="0" dirty="0" err="1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퀄리티</a:t>
              </a:r>
              <a:r>
                <a:rPr kumimoji="1" lang="ko-KR" altLang="en-US" sz="16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의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강좌가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제공될 듯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강사를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사내강연 및 단체 교양강좌에 중개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하기도 함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좋은 수익구조가 될 듯 함</a:t>
              </a:r>
            </a:p>
          </p:txBody>
        </p:sp>
        <p:sp>
          <p:nvSpPr>
            <p:cNvPr id="29721" name="TextBox 29720"/>
            <p:cNvSpPr txBox="1"/>
            <p:nvPr/>
          </p:nvSpPr>
          <p:spPr>
            <a:xfrm>
              <a:off x="316879" y="3954691"/>
              <a:ext cx="2716242" cy="452599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마이크임팩트의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본받을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25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192820" y="4257302"/>
            <a:ext cx="6917236" cy="118805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6.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페르소나 </a:t>
            </a:r>
            <a:r>
              <a:rPr lang="ko-KR" altLang="en-US" sz="6000" dirty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분석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직사각형 3174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1749" name="직사각형 31748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1750" name="자유형 31749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1751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1752" name="이등변 삼각형 31751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53" name="자유형 31752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1754" name="자유형 31753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1755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페르소나</a:t>
            </a:r>
          </a:p>
        </p:txBody>
      </p:sp>
      <p:sp>
        <p:nvSpPr>
          <p:cNvPr id="31757" name="TextBox 31756"/>
          <p:cNvSpPr txBox="1"/>
          <p:nvPr/>
        </p:nvSpPr>
        <p:spPr>
          <a:xfrm>
            <a:off x="2844118" y="331939"/>
            <a:ext cx="2628207" cy="576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 회원 페르소나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91768" y="1412062"/>
            <a:ext cx="2730483" cy="2337130"/>
            <a:chOff x="3491768" y="979906"/>
            <a:chExt cx="2730483" cy="2337130"/>
          </a:xfrm>
        </p:grpSpPr>
        <p:sp>
          <p:nvSpPr>
            <p:cNvPr id="31766" name="TextBox 31765"/>
            <p:cNvSpPr txBox="1"/>
            <p:nvPr/>
          </p:nvSpPr>
          <p:spPr>
            <a:xfrm>
              <a:off x="3504878" y="1412271"/>
              <a:ext cx="2717373" cy="190476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보호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좋은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배움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의 기회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새로운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인연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교우관계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피아노 배우기</a:t>
              </a:r>
            </a:p>
          </p:txBody>
        </p:sp>
        <p:sp>
          <p:nvSpPr>
            <p:cNvPr id="31764" name="TextBox 31763"/>
            <p:cNvSpPr txBox="1"/>
            <p:nvPr/>
          </p:nvSpPr>
          <p:spPr>
            <a:xfrm>
              <a:off x="3491768" y="979906"/>
              <a:ext cx="2706694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NEEDS </a:t>
              </a:r>
              <a:r>
                <a:rPr kumimoji="1" lang="en-US" altLang="ko-KR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?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당신이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필요한 것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31855" y="1412062"/>
            <a:ext cx="2718588" cy="2341055"/>
            <a:chOff x="6331855" y="979906"/>
            <a:chExt cx="2718588" cy="2341055"/>
          </a:xfrm>
        </p:grpSpPr>
        <p:sp>
          <p:nvSpPr>
            <p:cNvPr id="31767" name="TextBox 31766"/>
            <p:cNvSpPr txBox="1"/>
            <p:nvPr/>
          </p:nvSpPr>
          <p:spPr>
            <a:xfrm>
              <a:off x="6331855" y="1412273"/>
              <a:ext cx="2718588" cy="190868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웹서핑을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하던 도중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피아노를 멋지게 치는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유튜브를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발견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평소부터 </a:t>
              </a:r>
              <a:r>
                <a:rPr kumimoji="1" lang="ko-KR" altLang="en-US" sz="16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관심있었던</a:t>
              </a: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음악에 대한 관심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이</a:t>
              </a:r>
            </a:p>
            <a:p>
              <a:pPr marL="0" lvl="0" indent="0" algn="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불타오르다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1765" name="TextBox 31764"/>
            <p:cNvSpPr txBox="1"/>
            <p:nvPr/>
          </p:nvSpPr>
          <p:spPr>
            <a:xfrm>
              <a:off x="6331855" y="979906"/>
              <a:ext cx="2717415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동기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MOTIVATE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56572" y="3897169"/>
            <a:ext cx="2743354" cy="2194773"/>
            <a:chOff x="6156572" y="3897169"/>
            <a:chExt cx="2743354" cy="2194773"/>
          </a:xfrm>
        </p:grpSpPr>
        <p:sp>
          <p:nvSpPr>
            <p:cNvPr id="31771" name="TextBox 31770"/>
            <p:cNvSpPr txBox="1"/>
            <p:nvPr/>
          </p:nvSpPr>
          <p:spPr>
            <a:xfrm>
              <a:off x="6181338" y="4362843"/>
              <a:ext cx="2718588" cy="172909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회원 가입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 로그인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 입력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조건에 맞는 상세검색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지역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페이 등 고려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쪽지 및 개인 게시판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커뮤니케이션 기능</a:t>
              </a:r>
              <a:r>
                <a:rPr kumimoji="1" lang="ko-KR" altLang="en-US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  <a:endParaRPr kumimoji="1" lang="ko-KR" altLang="en-US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1770" name="TextBox 31769"/>
            <p:cNvSpPr txBox="1"/>
            <p:nvPr/>
          </p:nvSpPr>
          <p:spPr>
            <a:xfrm>
              <a:off x="6156572" y="3897169"/>
              <a:ext cx="2717415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기능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FUNCTION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8266" y="3914025"/>
            <a:ext cx="2959227" cy="2177917"/>
            <a:chOff x="208266" y="3914025"/>
            <a:chExt cx="2959227" cy="2177917"/>
          </a:xfrm>
        </p:grpSpPr>
        <p:sp>
          <p:nvSpPr>
            <p:cNvPr id="31760" name="TextBox 31759"/>
            <p:cNvSpPr txBox="1"/>
            <p:nvPr/>
          </p:nvSpPr>
          <p:spPr>
            <a:xfrm>
              <a:off x="210184" y="4365338"/>
              <a:ext cx="2957309" cy="17266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000" b="0" i="0" dirty="0" err="1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나음악</a:t>
              </a:r>
              <a:r>
                <a:rPr kumimoji="1" lang="ko-KR" altLang="en-US" sz="20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20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26세</a:t>
              </a:r>
              <a:r>
                <a:rPr kumimoji="1" lang="ko-KR" altLang="en-US" sz="20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평범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한 사무직 여성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외향적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인 성격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항상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피아노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를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배우고 싶다고 생각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이제야  일에 익숙해 지고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겨우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여유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가 생기는데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?</a:t>
              </a: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8266" y="3914025"/>
              <a:ext cx="2952910" cy="447853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신상정보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Who Are you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11545" y="3906878"/>
            <a:ext cx="2730259" cy="2509524"/>
            <a:chOff x="3311545" y="3906878"/>
            <a:chExt cx="2730259" cy="2509524"/>
          </a:xfrm>
        </p:grpSpPr>
        <p:sp>
          <p:nvSpPr>
            <p:cNvPr id="31769" name="TextBox 31768"/>
            <p:cNvSpPr txBox="1"/>
            <p:nvPr/>
          </p:nvSpPr>
          <p:spPr>
            <a:xfrm>
              <a:off x="3311545" y="4362843"/>
              <a:ext cx="2717373" cy="205355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1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사이트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방문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후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가입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2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에 맞는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 검색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3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강사와의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상담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4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상담 후 소정의 수강료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5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혼자 혹은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수업동기와의 </a:t>
              </a: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일정조정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즐거운 수업</a:t>
              </a:r>
              <a:r>
                <a:rPr kumimoji="1" lang="ko-KR" altLang="en-US" sz="2400" b="0" i="0" dirty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27991" y="3906878"/>
              <a:ext cx="2713813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시나리오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SCENARIO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pic>
        <p:nvPicPr>
          <p:cNvPr id="28" name="Picture 2" descr="C:\Users\안해정\Downloads\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0" y="1421860"/>
            <a:ext cx="2248098" cy="224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자유형 32771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2784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2788" name="이등변 삼각형 32787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89" name="자유형 32788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2790" name="자유형 32789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2791" name="TextBox 32790"/>
          <p:cNvSpPr txBox="1"/>
          <p:nvPr/>
        </p:nvSpPr>
        <p:spPr>
          <a:xfrm>
            <a:off x="655240" y="225519"/>
            <a:ext cx="2089565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페르소나</a:t>
            </a:r>
          </a:p>
        </p:txBody>
      </p:sp>
      <p:sp>
        <p:nvSpPr>
          <p:cNvPr id="32793" name="TextBox 32792"/>
          <p:cNvSpPr txBox="1"/>
          <p:nvPr/>
        </p:nvSpPr>
        <p:spPr>
          <a:xfrm>
            <a:off x="2915401" y="331939"/>
            <a:ext cx="2556923" cy="576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 회원 페르소나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6028" y="3816499"/>
            <a:ext cx="2736691" cy="2750084"/>
            <a:chOff x="256028" y="3816499"/>
            <a:chExt cx="2736691" cy="2750084"/>
          </a:xfrm>
        </p:grpSpPr>
        <p:sp>
          <p:nvSpPr>
            <p:cNvPr id="32774" name="TextBox 32773"/>
            <p:cNvSpPr txBox="1"/>
            <p:nvPr/>
          </p:nvSpPr>
          <p:spPr>
            <a:xfrm>
              <a:off x="256028" y="4257299"/>
              <a:ext cx="2736691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김길동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54세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퇴직한 중년 남성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퇴직 후 제2의 인생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생활은 여유로워졌지만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무엇을 하며 시간을 보내야 할지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고민하고 있다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2773" name="TextBox 32772"/>
            <p:cNvSpPr txBox="1"/>
            <p:nvPr/>
          </p:nvSpPr>
          <p:spPr>
            <a:xfrm>
              <a:off x="256028" y="3816499"/>
              <a:ext cx="2732620" cy="447853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신상정보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Who Are you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419584" y="1415937"/>
            <a:ext cx="2730483" cy="2261387"/>
            <a:chOff x="3491768" y="979906"/>
            <a:chExt cx="2730483" cy="2261387"/>
          </a:xfrm>
        </p:grpSpPr>
        <p:sp>
          <p:nvSpPr>
            <p:cNvPr id="32777" name="TextBox 32776"/>
            <p:cNvSpPr txBox="1"/>
            <p:nvPr/>
          </p:nvSpPr>
          <p:spPr>
            <a:xfrm>
              <a:off x="3504878" y="1412272"/>
              <a:ext cx="2717373" cy="1829021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보호</a:t>
              </a: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즐거운 삶을 위한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취미 찾기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좋은 </a:t>
              </a: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배움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의 기회</a:t>
              </a:r>
            </a:p>
          </p:txBody>
        </p:sp>
        <p:sp>
          <p:nvSpPr>
            <p:cNvPr id="32775" name="TextBox 32774"/>
            <p:cNvSpPr txBox="1"/>
            <p:nvPr/>
          </p:nvSpPr>
          <p:spPr>
            <a:xfrm>
              <a:off x="3491768" y="979906"/>
              <a:ext cx="2706694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NEEDS </a:t>
              </a:r>
              <a:r>
                <a:rPr kumimoji="1" lang="en-US" altLang="ko-KR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? 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당신이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필요한 것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59671" y="1415937"/>
            <a:ext cx="2718588" cy="2265154"/>
            <a:chOff x="6331855" y="979906"/>
            <a:chExt cx="2718588" cy="2265154"/>
          </a:xfrm>
        </p:grpSpPr>
        <p:sp>
          <p:nvSpPr>
            <p:cNvPr id="32778" name="TextBox 32777"/>
            <p:cNvSpPr txBox="1"/>
            <p:nvPr/>
          </p:nvSpPr>
          <p:spPr>
            <a:xfrm>
              <a:off x="6331855" y="1412272"/>
              <a:ext cx="2718588" cy="183278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바쁜 회사업무로 인해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여가생활을 즐길 수 없었음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퇴직 후 취미를 갖고자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하지만 어떤 것이 자신에게 맞는지 몰라 어려워한다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</a:p>
          </p:txBody>
        </p:sp>
        <p:sp>
          <p:nvSpPr>
            <p:cNvPr id="32776" name="TextBox 32775"/>
            <p:cNvSpPr txBox="1"/>
            <p:nvPr/>
          </p:nvSpPr>
          <p:spPr>
            <a:xfrm>
              <a:off x="6331855" y="979906"/>
              <a:ext cx="2717415" cy="446290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동기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MOTIVATE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53825" y="3809352"/>
            <a:ext cx="2731696" cy="2757231"/>
            <a:chOff x="6053825" y="3809352"/>
            <a:chExt cx="2731696" cy="2757231"/>
          </a:xfrm>
        </p:grpSpPr>
        <p:sp>
          <p:nvSpPr>
            <p:cNvPr id="32781" name="TextBox 32780"/>
            <p:cNvSpPr txBox="1"/>
            <p:nvPr/>
          </p:nvSpPr>
          <p:spPr>
            <a:xfrm>
              <a:off x="6066933" y="4257299"/>
              <a:ext cx="2718588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회원 가입 </a:t>
              </a: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 로그인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 입력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취미 큐레이션 서비스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개인맞춤 취미추천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조건에 맞는 상세검색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지역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페이 등 고려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쪽지 및 개인 게시판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커뮤니케이션 기능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2780" name="TextBox 32779"/>
            <p:cNvSpPr txBox="1"/>
            <p:nvPr/>
          </p:nvSpPr>
          <p:spPr>
            <a:xfrm>
              <a:off x="6053825" y="3809352"/>
              <a:ext cx="2717415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기능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FUNCTION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72785" y="3809352"/>
            <a:ext cx="2730483" cy="2757231"/>
            <a:chOff x="3172785" y="3809352"/>
            <a:chExt cx="2730483" cy="2757231"/>
          </a:xfrm>
        </p:grpSpPr>
        <p:sp>
          <p:nvSpPr>
            <p:cNvPr id="32779" name="TextBox 32778"/>
            <p:cNvSpPr txBox="1"/>
            <p:nvPr/>
          </p:nvSpPr>
          <p:spPr>
            <a:xfrm>
              <a:off x="3185895" y="4257299"/>
              <a:ext cx="2717373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buFont typeface="Arial"/>
                <a:buAutoNum type="arabicPeriod"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사이트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방문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후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가입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buFont typeface="Arial"/>
                <a:buAutoNum type="arabicPeriod" startAt="2"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맞춤취미 추천을 받기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위한 정보제공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설문지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3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에 맞는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강사 검색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4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강사와의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상담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5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상담 후 소정의 수강료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6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혼자 혹은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수업동기와의 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일정조정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즐거운 수업</a:t>
              </a:r>
              <a:r>
                <a:rPr kumimoji="0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0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2782" name="TextBox 32781"/>
            <p:cNvSpPr txBox="1"/>
            <p:nvPr/>
          </p:nvSpPr>
          <p:spPr>
            <a:xfrm>
              <a:off x="3172785" y="3809352"/>
              <a:ext cx="2713813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시나리오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SCENARIO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pic>
        <p:nvPicPr>
          <p:cNvPr id="1027" name="Picture 3" descr="C:\Users\안해정\Downloads\user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3" y="1421860"/>
            <a:ext cx="2248098" cy="224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자유형 33795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2" name="그룹 1"/>
          <p:cNvGrpSpPr/>
          <p:nvPr/>
        </p:nvGrpSpPr>
        <p:grpSpPr>
          <a:xfrm>
            <a:off x="178710" y="3917485"/>
            <a:ext cx="3209400" cy="2754642"/>
            <a:chOff x="178710" y="3917485"/>
            <a:chExt cx="3209400" cy="2754642"/>
          </a:xfrm>
        </p:grpSpPr>
        <p:sp>
          <p:nvSpPr>
            <p:cNvPr id="33797" name="TextBox 33796"/>
            <p:cNvSpPr txBox="1"/>
            <p:nvPr/>
          </p:nvSpPr>
          <p:spPr>
            <a:xfrm>
              <a:off x="178710" y="3917485"/>
              <a:ext cx="3204626" cy="447853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신상정보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Who Are you</a:t>
              </a:r>
              <a:r>
                <a:rPr kumimoji="1" lang="ko-KR" altLang="en-US" sz="2400" b="0" i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endParaRPr kumimoji="1" lang="ko-KR" altLang="en-US" sz="2400" b="0" i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  <p:sp>
          <p:nvSpPr>
            <p:cNvPr id="33798" name="TextBox 33797"/>
            <p:cNvSpPr txBox="1"/>
            <p:nvPr/>
          </p:nvSpPr>
          <p:spPr>
            <a:xfrm>
              <a:off x="178710" y="4362843"/>
              <a:ext cx="3209400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김복주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23세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00대학교 휴학 중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대학교 3학년을 마쳤다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다음 학기의 등록금을 마련하고 또 여행을 다녀오기 위해 돈을 모으고 싶다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어려서부터 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피아노를 취미로 해 왔다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95684" y="1556113"/>
            <a:ext cx="2718588" cy="2197004"/>
            <a:chOff x="6331855" y="979905"/>
            <a:chExt cx="2718588" cy="2197004"/>
          </a:xfrm>
        </p:grpSpPr>
        <p:sp>
          <p:nvSpPr>
            <p:cNvPr id="33800" name="TextBox 33799"/>
            <p:cNvSpPr txBox="1"/>
            <p:nvPr/>
          </p:nvSpPr>
          <p:spPr>
            <a:xfrm>
              <a:off x="6331855" y="979905"/>
              <a:ext cx="2717415" cy="50826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동기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MOTIVATE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  <p:sp>
          <p:nvSpPr>
            <p:cNvPr id="33802" name="TextBox 33801"/>
            <p:cNvSpPr txBox="1"/>
            <p:nvPr/>
          </p:nvSpPr>
          <p:spPr>
            <a:xfrm>
              <a:off x="6331855" y="1488174"/>
              <a:ext cx="2718588" cy="168873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휴학 후 금전적인 문제로 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아르바이트를 하고자 함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어려서 부터 익혀 온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취미를 살려 아르바이트를 하고자 한다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331855" y="3903191"/>
            <a:ext cx="2731696" cy="2768936"/>
            <a:chOff x="6331855" y="3903191"/>
            <a:chExt cx="2731696" cy="2768936"/>
          </a:xfrm>
        </p:grpSpPr>
        <p:sp>
          <p:nvSpPr>
            <p:cNvPr id="33804" name="TextBox 33803"/>
            <p:cNvSpPr txBox="1"/>
            <p:nvPr/>
          </p:nvSpPr>
          <p:spPr>
            <a:xfrm>
              <a:off x="6331855" y="3903191"/>
              <a:ext cx="2717415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기능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FUNCTION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  <p:sp>
          <p:nvSpPr>
            <p:cNvPr id="33805" name="TextBox 33804"/>
            <p:cNvSpPr txBox="1"/>
            <p:nvPr/>
          </p:nvSpPr>
          <p:spPr>
            <a:xfrm>
              <a:off x="6344963" y="4362843"/>
              <a:ext cx="2718588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회원 가입 </a:t>
              </a: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 로그인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 입력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강의등록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과목 등록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조건에 맞는 상세검색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지역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/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페이 등 고려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쪽지 및 개인 게시판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(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커뮤니케이션 기능</a:t>
              </a:r>
              <a:r>
                <a:rPr kumimoji="1" lang="ko-KR" altLang="en-US" sz="1400" b="0" i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)</a:t>
              </a:r>
              <a:endPara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491768" y="3897169"/>
            <a:ext cx="2730483" cy="2774958"/>
            <a:chOff x="3491768" y="3897169"/>
            <a:chExt cx="2730483" cy="2774958"/>
          </a:xfrm>
        </p:grpSpPr>
        <p:sp>
          <p:nvSpPr>
            <p:cNvPr id="33803" name="TextBox 33802"/>
            <p:cNvSpPr txBox="1"/>
            <p:nvPr/>
          </p:nvSpPr>
          <p:spPr>
            <a:xfrm>
              <a:off x="3504878" y="4362843"/>
              <a:ext cx="2717373" cy="230928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1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사이트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방문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후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가입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2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강사 등록 및 강의 등록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3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학생으로부터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신청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받기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4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조건에 맞는 학생과 상담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그리고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 신청 받기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6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바탕"/>
                  <a:ea typeface="나눔스퀘어"/>
                </a:rPr>
                <a:t>.</a:t>
              </a: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조건에 맞는 학생과 계약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4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그리고 </a:t>
              </a:r>
              <a:r>
                <a:rPr kumimoji="1" lang="ko-KR" altLang="en-US" sz="14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일정조정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즐거운 수업</a:t>
              </a:r>
              <a:r>
                <a:rPr kumimoji="1" lang="ko-KR" altLang="en-US" b="0" i="0" dirty="0">
                  <a:solidFill>
                    <a:srgbClr val="FF0000">
                      <a:alpha val="100000"/>
                    </a:srgbClr>
                  </a:solidFill>
                  <a:latin typeface="바탕"/>
                  <a:ea typeface="나눔스퀘어"/>
                </a:rPr>
                <a:t>!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3806" name="TextBox 33805"/>
            <p:cNvSpPr txBox="1"/>
            <p:nvPr/>
          </p:nvSpPr>
          <p:spPr>
            <a:xfrm>
              <a:off x="3491768" y="3897169"/>
              <a:ext cx="2713813" cy="46214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시나리오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?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SCENARIO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grpSp>
        <p:nvGrpSpPr>
          <p:cNvPr id="33807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3808" name="이등변 삼각형 33807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12" name="자유형 33811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3813" name="자유형 33812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3814" name="TextBox 33813"/>
          <p:cNvSpPr txBox="1"/>
          <p:nvPr/>
        </p:nvSpPr>
        <p:spPr>
          <a:xfrm>
            <a:off x="655240" y="225519"/>
            <a:ext cx="2089565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페르소나</a:t>
            </a:r>
          </a:p>
        </p:txBody>
      </p:sp>
      <p:sp>
        <p:nvSpPr>
          <p:cNvPr id="33816" name="TextBox 33815"/>
          <p:cNvSpPr txBox="1"/>
          <p:nvPr/>
        </p:nvSpPr>
        <p:spPr>
          <a:xfrm>
            <a:off x="2772094" y="367952"/>
            <a:ext cx="2736244" cy="576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선생님 회원 페르소나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55597" y="1588252"/>
            <a:ext cx="2730483" cy="2156592"/>
            <a:chOff x="3491768" y="1012044"/>
            <a:chExt cx="2730483" cy="2156592"/>
          </a:xfrm>
        </p:grpSpPr>
        <p:sp>
          <p:nvSpPr>
            <p:cNvPr id="33801" name="TextBox 33800"/>
            <p:cNvSpPr txBox="1"/>
            <p:nvPr/>
          </p:nvSpPr>
          <p:spPr>
            <a:xfrm>
              <a:off x="3504878" y="1483372"/>
              <a:ext cx="2717373" cy="168526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674" cap="flat" cmpd="sng" algn="ctr">
              <a:noFill/>
              <a:prstDash val="solid"/>
              <a:miter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개인정보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 보호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조건에 맞는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학생과의 강의</a:t>
              </a: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endParaRPr>
            </a:p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600" b="0" i="0" dirty="0">
                  <a:solidFill>
                    <a:srgbClr val="FF0000">
                      <a:alpha val="100000"/>
                    </a:srgbClr>
                  </a:solidFill>
                  <a:latin typeface="나눔스퀘어"/>
                  <a:ea typeface="나눔스퀘어"/>
                </a:rPr>
                <a:t>용돈</a:t>
              </a:r>
              <a:r>
                <a:rPr kumimoji="1" lang="ko-KR" altLang="en-US" sz="1600" b="0" i="0" dirty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벌이</a:t>
              </a:r>
            </a:p>
          </p:txBody>
        </p:sp>
        <p:sp>
          <p:nvSpPr>
            <p:cNvPr id="33799" name="TextBox 33798"/>
            <p:cNvSpPr txBox="1"/>
            <p:nvPr/>
          </p:nvSpPr>
          <p:spPr>
            <a:xfrm>
              <a:off x="3491768" y="1012044"/>
              <a:ext cx="2713813" cy="508267"/>
            </a:xfrm>
            <a:prstGeom prst="rect">
              <a:avLst/>
            </a:prstGeom>
            <a:solidFill>
              <a:srgbClr val="003968"/>
            </a:solidFill>
            <a:ln w="19039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NEEDS </a:t>
              </a:r>
              <a:r>
                <a:rPr kumimoji="1" lang="en-US" altLang="ko-KR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?</a:t>
              </a:r>
              <a:r>
                <a:rPr kumimoji="1" lang="ko-KR" altLang="en-US" sz="2400" b="0" i="0" dirty="0" smtClean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당신이 </a:t>
              </a:r>
              <a:r>
                <a:rPr kumimoji="1" lang="ko-KR" altLang="en-US" sz="2400" b="0" i="0" dirty="0" err="1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필요한것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tvN 즐거운이야기 Bold"/>
                  <a:ea typeface="tvN 즐거운이야기 Bold"/>
                </a:rPr>
                <a:t> </a:t>
              </a:r>
              <a:r>
                <a:rPr kumimoji="1" lang="ko-KR" altLang="en-US" sz="2400" b="0" i="0" dirty="0">
                  <a:solidFill>
                    <a:srgbClr val="FFFFFF">
                      <a:alpha val="100000"/>
                    </a:srgbClr>
                  </a:solidFill>
                  <a:latin typeface="바탕"/>
                  <a:ea typeface="tvN 즐거운이야기 Bold"/>
                </a:rPr>
                <a:t>!</a:t>
              </a:r>
              <a:endParaRPr kumimoji="1" lang="ko-KR" altLang="en-US" sz="2400" b="0" i="0" dirty="0">
                <a:solidFill>
                  <a:srgbClr val="FFFFFF">
                    <a:alpha val="100000"/>
                  </a:srgbClr>
                </a:solidFill>
                <a:latin typeface="tvN 즐거운이야기 Bold"/>
                <a:ea typeface="tvN 즐거운이야기 Bold"/>
              </a:endParaRPr>
            </a:p>
          </p:txBody>
        </p:sp>
      </p:grpSp>
      <p:pic>
        <p:nvPicPr>
          <p:cNvPr id="26" name="Picture 2" descr="C:\Users\안해정\Downloads\user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9" y="1484298"/>
            <a:ext cx="2251327" cy="22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29</a:t>
            </a:fld>
            <a:endParaRPr lang="en-US"/>
          </a:p>
        </p:txBody>
      </p:sp>
      <p:sp>
        <p:nvSpPr>
          <p:cNvPr id="224" name="Shape 224"/>
          <p:cNvSpPr txBox="1"/>
          <p:nvPr/>
        </p:nvSpPr>
        <p:spPr>
          <a:xfrm>
            <a:off x="463556" y="196"/>
            <a:ext cx="2181741" cy="418132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65561" y="4005211"/>
            <a:ext cx="6917236" cy="118805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7.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요구사항분석</a:t>
            </a:r>
            <a:endParaRPr lang="ko-KR" altLang="en-US" sz="6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49" y="5363773"/>
            <a:ext cx="4932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검색기능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2.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취미컨설팅 </a:t>
            </a:r>
            <a:r>
              <a:rPr lang="ko-KR" altLang="en-US" dirty="0" smtClean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"/>
                <a:ea typeface="나눔스퀘어"/>
              </a:rPr>
              <a:t>3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나눔스퀘어"/>
                <a:ea typeface="나눔스퀘어"/>
              </a:rPr>
              <a:t>마이페이지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결제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		</a:t>
            </a:r>
            <a:endParaRPr lang="ko-KR" altLang="en-US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79" y="5760459"/>
            <a:ext cx="4252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4.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커뮤니티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5.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6.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3</a:t>
            </a:fld>
            <a:endParaRPr lang="en-US"/>
          </a:p>
        </p:txBody>
      </p:sp>
      <p:sp>
        <p:nvSpPr>
          <p:cNvPr id="224" name="Shape 224"/>
          <p:cNvSpPr txBox="1"/>
          <p:nvPr/>
        </p:nvSpPr>
        <p:spPr>
          <a:xfrm>
            <a:off x="463556" y="196"/>
            <a:ext cx="2181741" cy="418132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411" y="4181526"/>
            <a:ext cx="4337602" cy="118805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1.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재</a:t>
            </a: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/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개정이력서</a:t>
            </a:r>
            <a:endParaRPr lang="ko-KR" altLang="en-US" sz="6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직사각형 35843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5845" name="직사각형 35844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5846" name="자유형 35845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5847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5848" name="이등변 삼각형 35847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49" name="자유형 35848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5850" name="자유형 35849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5851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35852" name="TextBox 35851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검색기능</a:t>
            </a:r>
          </a:p>
        </p:txBody>
      </p:sp>
      <p:graphicFrame>
        <p:nvGraphicFramePr>
          <p:cNvPr id="35853" name="표 35852"/>
          <p:cNvGraphicFramePr/>
          <p:nvPr/>
        </p:nvGraphicFramePr>
        <p:xfrm>
          <a:off x="251376" y="1369020"/>
          <a:ext cx="8423807" cy="5180714"/>
        </p:xfrm>
        <a:graphic>
          <a:graphicData uri="http://schemas.openxmlformats.org/drawingml/2006/table">
            <a:tbl>
              <a:tblPr firstRow="1" bandRow="1"/>
              <a:tblGrid>
                <a:gridCol w="1079335"/>
                <a:gridCol w="1297330"/>
                <a:gridCol w="5399064"/>
                <a:gridCol w="648078"/>
              </a:tblGrid>
              <a:tr h="3605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1246742">
                <a:tc rowSpan="5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1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 필터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종목 선택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취미종류를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선택하는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기능이다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종목별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button형태로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생성한다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value값으로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갖는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버튼을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나열하고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클릭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시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필터링된다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935461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4641" marR="7464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수업료 선택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자신이 고려한 수업료 범위를 조절하는 기능이다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일정 범위를 갖는 seek바 형태로 생성한다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범위는 0부터 max값까지 범위 조절 가능하다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  <a:tr h="937024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4641" marR="7464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인원 선택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강좌의 인원제한을 필터링하는 기능이다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강좌를 들을 수 있는 인원을 선택한다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select박스를 통해 개인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그룹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무관 세가지 조건을 선택 가능하다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771864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4641" marR="7464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지역 선택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select박스를 통해 지역별로 선택가능 하다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대분류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시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를 먼저 선택 후 소분류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읍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면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항목을 고를 수 있다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  <a:tr h="929096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4641" marR="7464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시간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횟수 선택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select박스를 이용해 구현한다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주단위로 횟수를 선택하고 30분단위로 시간을 선택한다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value값 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: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30분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1시간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1시간30분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2시간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2시간30분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3시간이상</a:t>
                      </a:r>
                      <a:r>
                        <a:rPr kumimoji="1" lang="en-US" altLang="en-US" sz="13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endParaRPr kumimoji="1" lang="en-US" altLang="en-US" sz="13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직사각형 3686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6869" name="직사각형 36868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6870" name="자유형 36869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6871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6872" name="이등변 삼각형 36871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73" name="자유형 36872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6874" name="자유형 36873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6875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36876" name="표 36875"/>
          <p:cNvGraphicFramePr/>
          <p:nvPr/>
        </p:nvGraphicFramePr>
        <p:xfrm>
          <a:off x="251374" y="1483374"/>
          <a:ext cx="8713293" cy="360527"/>
        </p:xfrm>
        <a:graphic>
          <a:graphicData uri="http://schemas.openxmlformats.org/drawingml/2006/table">
            <a:tbl>
              <a:tblPr firstRow="1" bandRow="1"/>
              <a:tblGrid>
                <a:gridCol w="1440314"/>
                <a:gridCol w="1655922"/>
                <a:gridCol w="4968979"/>
                <a:gridCol w="648078"/>
              </a:tblGrid>
              <a:tr h="3605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00" name="표 36899"/>
          <p:cNvGraphicFramePr/>
          <p:nvPr>
            <p:extLst>
              <p:ext uri="{D42A27DB-BD31-4B8C-83A1-F6EECF244321}">
                <p14:modId xmlns:p14="http://schemas.microsoft.com/office/powerpoint/2010/main" val="1015760522"/>
              </p:ext>
            </p:extLst>
          </p:nvPr>
        </p:nvGraphicFramePr>
        <p:xfrm>
          <a:off x="256149" y="1861377"/>
          <a:ext cx="8713293" cy="4459771"/>
        </p:xfrm>
        <a:graphic>
          <a:graphicData uri="http://schemas.openxmlformats.org/drawingml/2006/table">
            <a:tbl>
              <a:tblPr firstRow="1" bandRow="1"/>
              <a:tblGrid>
                <a:gridCol w="1440314"/>
                <a:gridCol w="1655922"/>
                <a:gridCol w="4968979"/>
                <a:gridCol w="648078"/>
              </a:tblGrid>
              <a:tr h="1245178">
                <a:tc rowSpan="3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 </a:t>
                      </a:r>
                      <a:r>
                        <a:rPr kumimoji="0" lang="ko-KR" altLang="en-US" sz="1800" b="1" i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확인창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9491" marR="5949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강의 페이지</a:t>
                      </a: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강의의 상세한 정보를 알 수 있는 페이지이다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 페이지의 좌측 중앙에 위치한 강의목록을 클릭 시 접근 가능하다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필터링 되어 나열된 강의를 선택하면 해당 페이지로 이동한다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 필터의 항목과 해당 강의의 커리큘럼 및 이미지가  표시된다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en-US" altLang="en-US" sz="9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1923351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9311" marR="7931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 넣기</a:t>
                      </a: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수강하고 싶은 강의를 미리 모아볼 수 있는 기능이다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원하는 강좌를 체크박스를 통해 선택한다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 추가를 선택 시 회원이라면 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‘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강의를 장바구니에 추가하시겠습니까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?’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라는 alert창이 표시된다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Yes를 선택하면 해당강의가 Mypage의 장바구니 항목에 추가된다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비회원은 접근할 수 없는 기능으로 회원가입을 유도하는 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alert창이 표시된다</a:t>
                      </a:r>
                      <a:r>
                        <a:rPr kumimoji="1" lang="en-US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</a:tr>
              <a:tr h="1291242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79311" marR="7931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선생님 페이지로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이동</a:t>
                      </a:r>
                    </a:p>
                  </a:txBody>
                  <a:tcPr marL="59491" marR="5949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</a:t>
                      </a:r>
                      <a:r>
                        <a:rPr kumimoji="1" lang="ko-KR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강사의 프로필을 확인하고 강사와 소통이 가능한 페이지이다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강좌페이지 내부의 선생님 페이지 버튼 클릭 시 해당 강사의 선생님 페이지로 이동한다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비회원은 접근 불가능한 페이지이다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endPara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944" name="TextBox 36943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검색기능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직사각형 37891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7893" name="직사각형 37892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7894" name="자유형 37893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7895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7896" name="이등변 삼각형 37895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97" name="자유형 37896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7898" name="자유형 37897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7899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37900" name="표 37899"/>
          <p:cNvGraphicFramePr/>
          <p:nvPr/>
        </p:nvGraphicFramePr>
        <p:xfrm>
          <a:off x="251374" y="1507215"/>
          <a:ext cx="8713293" cy="360527"/>
        </p:xfrm>
        <a:graphic>
          <a:graphicData uri="http://schemas.openxmlformats.org/drawingml/2006/table">
            <a:tbl>
              <a:tblPr firstRow="1" bandRow="1"/>
              <a:tblGrid>
                <a:gridCol w="1440314"/>
                <a:gridCol w="1655922"/>
                <a:gridCol w="4968979"/>
                <a:gridCol w="648078"/>
              </a:tblGrid>
              <a:tr h="3605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24" name="표 37923"/>
          <p:cNvGraphicFramePr/>
          <p:nvPr>
            <p:extLst>
              <p:ext uri="{D42A27DB-BD31-4B8C-83A1-F6EECF244321}">
                <p14:modId xmlns:p14="http://schemas.microsoft.com/office/powerpoint/2010/main" val="4283207642"/>
              </p:ext>
            </p:extLst>
          </p:nvPr>
        </p:nvGraphicFramePr>
        <p:xfrm>
          <a:off x="251374" y="1847081"/>
          <a:ext cx="8710948" cy="4322341"/>
        </p:xfrm>
        <a:graphic>
          <a:graphicData uri="http://schemas.openxmlformats.org/drawingml/2006/table">
            <a:tbl>
              <a:tblPr firstRow="1" bandRow="1"/>
              <a:tblGrid>
                <a:gridCol w="1440314"/>
                <a:gridCol w="1655922"/>
                <a:gridCol w="4966634"/>
                <a:gridCol w="648078"/>
              </a:tblGrid>
              <a:tr h="1284877">
                <a:tc rowSpan="4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ko-KR" sz="16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ko-KR" sz="16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ko-KR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선생님 페이지</a:t>
                      </a:r>
                    </a:p>
                  </a:txBody>
                  <a:tcPr marL="59491" marR="5949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댓글</a:t>
                      </a:r>
                    </a:p>
                  </a:txBody>
                  <a:tcPr marL="68589" marR="68589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페이지를 이용하는 회원과 강사의 의견 소통을 위한 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기능이다</a:t>
                      </a: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댓글에  답글을 남길 수 있다</a:t>
                      </a: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페이지를 열람하는 모든 회원에게 보여진다</a:t>
                      </a: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</a:tr>
              <a:tr h="1600904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 보내기</a:t>
                      </a:r>
                    </a:p>
                  </a:txBody>
                  <a:tcPr marL="68589" marR="68589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수강등록을 위해 학생과 강사의 소통 기능을 한다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구체적 일정과 수업내용을 서로 주고 받을 수 있다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 보내기 버튼 클릭 시 팝업창 형태로 나타난다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쪽지함은 Mypage에서 확인 가능하고 해당 기능은 선생님 회원에게 쪽지 보내기만 가능하다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638474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후기 게시판</a:t>
                      </a:r>
                    </a:p>
                  </a:txBody>
                  <a:tcPr marL="68589" marR="68589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수강생들의 강의 후기를 기록하고 다른 회원들이 참고할 수 있다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후기 게시판 버튼 클릭 시 페이지 이동되며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글쓰기가 가능하다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</a:tr>
              <a:tr h="476440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간단 소개</a:t>
                      </a:r>
                    </a:p>
                  </a:txBody>
                  <a:tcPr marL="68589" marR="68589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1424" lvl="0" indent="-341424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Wingdings"/>
                        <a:buChar char=" "/>
                        <a:defRPr lang="ko-KR" altLang="en-US"/>
                      </a:pP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강사의 프로필과 자신을 어필할 수 있는 메시지가 표시된다</a:t>
                      </a:r>
                      <a:r>
                        <a:rPr kumimoji="1" lang="en-US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981" name="TextBox 37980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검색기능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직사각형 38915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8917" name="직사각형 38916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8918" name="자유형 38917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8919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8920" name="이등변 삼각형 38919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21" name="자유형 38920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8922" name="자유형 38921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8923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38924" name="TextBox 38923"/>
          <p:cNvSpPr txBox="1"/>
          <p:nvPr/>
        </p:nvSpPr>
        <p:spPr>
          <a:xfrm>
            <a:off x="2803190" y="331939"/>
            <a:ext cx="1958517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취미컨설팅</a:t>
            </a:r>
          </a:p>
        </p:txBody>
      </p:sp>
      <p:graphicFrame>
        <p:nvGraphicFramePr>
          <p:cNvPr id="38925" name="표 38924"/>
          <p:cNvGraphicFramePr/>
          <p:nvPr>
            <p:extLst>
              <p:ext uri="{D42A27DB-BD31-4B8C-83A1-F6EECF244321}">
                <p14:modId xmlns:p14="http://schemas.microsoft.com/office/powerpoint/2010/main" val="1705866547"/>
              </p:ext>
            </p:extLst>
          </p:nvPr>
        </p:nvGraphicFramePr>
        <p:xfrm>
          <a:off x="395531" y="1521506"/>
          <a:ext cx="8229642" cy="4790092"/>
        </p:xfrm>
        <a:graphic>
          <a:graphicData uri="http://schemas.openxmlformats.org/drawingml/2006/table">
            <a:tbl>
              <a:tblPr firstRow="1" bandRow="1"/>
              <a:tblGrid>
                <a:gridCol w="945899"/>
                <a:gridCol w="1657136"/>
                <a:gridCol w="4946364"/>
                <a:gridCol w="680243"/>
              </a:tblGrid>
              <a:tr h="75757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요구사항명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상세설명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3093879">
                <a:tc rowSpan="2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컨설팅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컨설턴트 페이지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컨설턴트는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싶은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것이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막연한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위한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서비스이다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두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가지의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접근방식이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하나는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1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컨설턴트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이며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또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다른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하나는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2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통계정보열람이다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(1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은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어렴풋이나마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싶은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것이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사람들을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위한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페이지이며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각종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항 목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-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세목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별로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구분되어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단계별로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접근해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취미일람을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살펴볼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    (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2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는 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‘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싶다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’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라는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생각뿐인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막연한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사람들을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위한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서비스이며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연령별</a:t>
                      </a:r>
                      <a:endParaRPr kumimoji="1" lang="en-US" altLang="en-US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성별로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가지고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통계를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보여주어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회원들의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돕는다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5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938643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큼직한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버튼으로 화면 구현</a:t>
                      </a:r>
                    </a:p>
                  </a:txBody>
                  <a:tcPr marL="57661" marR="5766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1번</a:t>
                      </a: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컨설턴트 메인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취미를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우선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대분류로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운동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미술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음악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꽃꽂이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사진촬영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프라모델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기타로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나누며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큰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버튼으로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화면에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구현한다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5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큼직한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5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버튼으로 화면 구현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직사각형 39939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9941" name="직사각형 39940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39942" name="자유형 39941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39943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39944" name="이등변 삼각형 39943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45" name="자유형 39944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9946" name="자유형 39945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9947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39948" name="표 39947"/>
          <p:cNvGraphicFramePr/>
          <p:nvPr/>
        </p:nvGraphicFramePr>
        <p:xfrm>
          <a:off x="251374" y="1124466"/>
          <a:ext cx="8713378" cy="358963"/>
        </p:xfrm>
        <a:graphic>
          <a:graphicData uri="http://schemas.openxmlformats.org/drawingml/2006/table">
            <a:tbl>
              <a:tblPr firstRow="1" bandRow="1"/>
              <a:tblGrid>
                <a:gridCol w="1584471"/>
                <a:gridCol w="1511806"/>
                <a:gridCol w="4680708"/>
                <a:gridCol w="936393"/>
              </a:tblGrid>
              <a:tr h="35896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72" name="표 39971"/>
          <p:cNvGraphicFramePr/>
          <p:nvPr>
            <p:extLst>
              <p:ext uri="{D42A27DB-BD31-4B8C-83A1-F6EECF244321}">
                <p14:modId xmlns:p14="http://schemas.microsoft.com/office/powerpoint/2010/main" val="1262705898"/>
              </p:ext>
            </p:extLst>
          </p:nvPr>
        </p:nvGraphicFramePr>
        <p:xfrm>
          <a:off x="251374" y="1483371"/>
          <a:ext cx="8713378" cy="5253715"/>
        </p:xfrm>
        <a:graphic>
          <a:graphicData uri="http://schemas.openxmlformats.org/drawingml/2006/table">
            <a:tbl>
              <a:tblPr firstRow="1" bandRow="1"/>
              <a:tblGrid>
                <a:gridCol w="1565415"/>
                <a:gridCol w="1530862"/>
                <a:gridCol w="4680708"/>
                <a:gridCol w="936393"/>
              </a:tblGrid>
              <a:tr h="1342052">
                <a:tc rowSpan="3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컨설팅</a:t>
                      </a:r>
                    </a:p>
                  </a:txBody>
                  <a:tcPr marL="68589" marR="68589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메뉴 하위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각 </a:t>
                      </a:r>
                      <a:r>
                        <a:rPr kumimoji="1" lang="ko-KR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대분류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옵션들을 클릭하면 그에 맞는 하위분류 취미들의 종류가 버튼형식으로 </a:t>
                      </a:r>
                      <a:endParaRPr kumimoji="1" lang="en-US" altLang="ko-KR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구현되며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필요 시 하위메뉴를 더 만들어 분류한다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Ex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운동 – 구기종목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헬스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자전거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런닝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등산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수영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기타 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      –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구기종목 선택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– 축구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야구</a:t>
                      </a: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메인과 같이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큼직한 버튼으로 화면 구현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894143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직업은 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회사원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퇴직자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주부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와 같이 포괄적으로 나눈다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7661" marR="5766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메뉴하위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선택완료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완료되면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회원검색의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카테고리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검색으로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진행된다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Ex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축구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시–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축구강좌들을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보여준다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2949321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직업은 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회사원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퇴직자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주부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와 같이 포괄적으로 나눈다</a:t>
                      </a: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57661" marR="5766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2번</a:t>
                      </a: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)(</a:t>
                      </a: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가제</a:t>
                      </a: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2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 통계 열람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화면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상단에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인기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보여준다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세부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옵션으로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연령별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성별을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선택하게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해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세부옵션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별로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우리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endParaRPr kumimoji="1" lang="en-US" altLang="en-US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사이트에서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인기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보여주어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같은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연령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성별이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어떤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endParaRPr kumimoji="1" lang="en-US" altLang="en-US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를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가지고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정보를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보여주어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막연한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사람들의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endParaRPr kumimoji="1" lang="en-US" altLang="en-US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취미선택을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돕는다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Ex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연령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성별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우리사이트에서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40대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남자가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가장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많이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취미는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1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꽃꽂이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2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자수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3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수채화입니다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시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취미검색의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카테고리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검색으로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진행된다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직업은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회사원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퇴직자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주부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와 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같이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포괄적으로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나눈다</a:t>
                      </a: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9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016" name="TextBox 40015"/>
          <p:cNvSpPr txBox="1"/>
          <p:nvPr/>
        </p:nvSpPr>
        <p:spPr>
          <a:xfrm>
            <a:off x="2803190" y="331939"/>
            <a:ext cx="1958517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취미컨설팅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직사각형 40963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0965" name="직사각형 40964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0966" name="자유형 40965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0967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0968" name="이등변 삼각형 40967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69" name="자유형 40968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0970" name="자유형 40969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0971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40972" name="TextBox 40971"/>
          <p:cNvSpPr txBox="1"/>
          <p:nvPr/>
        </p:nvSpPr>
        <p:spPr>
          <a:xfrm>
            <a:off x="2803189" y="331939"/>
            <a:ext cx="2751926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err="1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마이페이지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aphicFrame>
        <p:nvGraphicFramePr>
          <p:cNvPr id="40973" name="표 40972"/>
          <p:cNvGraphicFramePr/>
          <p:nvPr>
            <p:extLst>
              <p:ext uri="{D42A27DB-BD31-4B8C-83A1-F6EECF244321}">
                <p14:modId xmlns:p14="http://schemas.microsoft.com/office/powerpoint/2010/main" val="3230919272"/>
              </p:ext>
            </p:extLst>
          </p:nvPr>
        </p:nvGraphicFramePr>
        <p:xfrm>
          <a:off x="395532" y="1051377"/>
          <a:ext cx="8209415" cy="5773566"/>
        </p:xfrm>
        <a:graphic>
          <a:graphicData uri="http://schemas.openxmlformats.org/drawingml/2006/table">
            <a:tbl>
              <a:tblPr firstRow="1" bandRow="1"/>
              <a:tblGrid>
                <a:gridCol w="1079335"/>
                <a:gridCol w="1224665"/>
                <a:gridCol w="5041687"/>
                <a:gridCol w="863728"/>
              </a:tblGrid>
              <a:tr h="30809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설명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628926">
                <a:tc rowSpan="3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en-US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MyPage</a:t>
                      </a:r>
                    </a:p>
                  </a:txBody>
                  <a:tcPr marL="38506" marR="3850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Mypage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메인페이지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Mypage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에는 메뉴 3개가 있다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수강신청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</a:t>
                      </a:r>
                      <a:endParaRPr kumimoji="1" lang="ko-KR" altLang="en-US" sz="1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38506" marR="3850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1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3382937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장바구니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기능은 회원가입 후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로그인 한 학생회원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이하 학생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만 이용할 수 있다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학생은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마음에 드는 취미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를 체크박스를 통해 선택한다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추가를 선택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‘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강의를 장바구니에 추가하시겠습니까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’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라는 alert 창이 표시된다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Yes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를 선택하면 해당 강의가 장바구니 목록에 추가된다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장바구니는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 담기와 강좌 삭제가 가능하다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장바구니에는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최대 10개의 강좌를 담을 수 있다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Mypage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에서 장바구니에 담은 강좌들을 확인 할 수 있다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장바구니에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 추가</a:t>
                      </a:r>
                      <a:b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 페이지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취미 찾기 페이지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장바구니에 추가 할 강좌 UI 클릭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장바구니에 담기 버튼 </a:t>
                      </a:r>
                      <a:endParaRPr kumimoji="1" lang="en-US" altLang="ko-KR" sz="1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클릭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alert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장바구니에 추가하시겠습니까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확인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 추가 완료</a:t>
                      </a:r>
                      <a:b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생성버튼 클릭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취미 찾기 페이지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장바구니에 추가 할 강좌 UI 클릭 </a:t>
                      </a:r>
                      <a:endParaRPr kumimoji="1" lang="en-US" altLang="ko-KR" sz="11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        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장바구니에 담기 클릭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alert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장바구니에 추가하시겠습니까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확인 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장바구니 추가 완료</a:t>
                      </a:r>
                    </a:p>
                  </a:txBody>
                  <a:tcPr marL="38506" marR="3850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1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  <a:tr h="813182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학생관리</a:t>
                      </a:r>
                    </a:p>
                  </a:txBody>
                  <a:tcPr marL="38506" marR="3850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9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      선생님 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회원은 장바구니 대신 학생관리가 나온다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9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      학생관리를 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통해 강사는 개설한 강좌의 학생들을 관리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(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수강신청자 현황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,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신청자 승인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,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반려 등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)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1" lang="ko-KR" altLang="en-US" sz="9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를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할 수 있다</a:t>
                      </a:r>
                      <a:r>
                        <a:rPr kumimoji="1" lang="ko-KR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</a:rPr>
                        <a:t>.</a:t>
                      </a:r>
                      <a:endParaRPr kumimoji="1" lang="ko-KR" altLang="en-US" sz="9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506" marR="3850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1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직사각형 4198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1989" name="직사각형 41988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1990" name="자유형 41989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1991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1992" name="이등변 삼각형 41991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93" name="자유형 41992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1994" name="자유형 41993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1995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41996" name="TextBox 41995"/>
          <p:cNvSpPr txBox="1"/>
          <p:nvPr/>
        </p:nvSpPr>
        <p:spPr>
          <a:xfrm>
            <a:off x="2803189" y="331939"/>
            <a:ext cx="2751926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err="1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마이페이지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aphicFrame>
        <p:nvGraphicFramePr>
          <p:cNvPr id="41997" name="표 41996"/>
          <p:cNvGraphicFramePr/>
          <p:nvPr>
            <p:extLst>
              <p:ext uri="{D42A27DB-BD31-4B8C-83A1-F6EECF244321}">
                <p14:modId xmlns:p14="http://schemas.microsoft.com/office/powerpoint/2010/main" val="2729803326"/>
              </p:ext>
            </p:extLst>
          </p:nvPr>
        </p:nvGraphicFramePr>
        <p:xfrm>
          <a:off x="502531" y="1268220"/>
          <a:ext cx="8137921" cy="5465064"/>
        </p:xfrm>
        <a:graphic>
          <a:graphicData uri="http://schemas.openxmlformats.org/drawingml/2006/table">
            <a:tbl>
              <a:tblPr firstRow="1" bandRow="1"/>
              <a:tblGrid>
                <a:gridCol w="969730"/>
                <a:gridCol w="1262819"/>
                <a:gridCol w="4905864"/>
                <a:gridCol w="999508"/>
              </a:tblGrid>
              <a:tr h="2763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설명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1877287">
                <a:tc rowSpan="2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en-US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MyPage</a:t>
                      </a:r>
                    </a:p>
                  </a:txBody>
                  <a:tcPr marL="29521" marR="2952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6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6579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> </a:t>
                      </a:r>
                    </a:p>
                    <a:p>
                      <a:pPr marL="506579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장바구니에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담은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강좌들을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확인할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506579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장바구니에서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체크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박스를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이용하여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삭제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할 수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있다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506579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장바구니에서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삭제</a:t>
                      </a:r>
                      <a:endParaRPr kumimoji="1" lang="en-US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506579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삭제할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체크박스로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체크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삭제버튼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클릭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 alert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  <a:sym typeface="Wingdings"/>
                        </a:rPr>
                        <a:t>(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해당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강좌를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</a:p>
                    <a:p>
                      <a:pPr marL="506579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장바구니에서</a:t>
                      </a:r>
                      <a:r>
                        <a:rPr kumimoji="1" lang="en-US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삭제하시겠습니까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  <a:sym typeface="Wingdings"/>
                        </a:rPr>
                        <a:t>?)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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확인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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장바구니에서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삭제</a:t>
                      </a:r>
                      <a:r>
                        <a:rPr kumimoji="1" lang="en-US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en-US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완료</a:t>
                      </a:r>
                      <a:r>
                        <a:rPr kumimoji="1" lang="en-US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  <a:t/>
                      </a:r>
                      <a:br>
                        <a:rPr kumimoji="1" lang="en-US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Arial"/>
                        </a:rPr>
                      </a:br>
                      <a:endParaRPr kumimoji="1" lang="en-US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Arial"/>
                      </a:endParaRP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2542730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6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</a:t>
                      </a:r>
                    </a:p>
                  </a:txBody>
                  <a:tcPr marL="29521" marR="2952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9918" lvl="0" indent="-169918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en-US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쪽지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기능은 강사와 학생 간에만 사용할 수 있는 기능이다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endPara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</a:t>
                      </a:r>
                      <a:r>
                        <a:rPr kumimoji="1" lang="ko-KR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쪽지함은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수신함과 발신함으로 </a:t>
                      </a:r>
                      <a:r>
                        <a:rPr kumimoji="1" lang="ko-KR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나뉘어져있다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endPara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2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공통기능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쪽지의 내용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발신자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수신자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날짜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내용을 확인 할 수 있다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쪽지목록에서 쪽지를 클릭하게 되면 새로운 window창으로 해당 쪽지 내용이 새롭게 뜨게 </a:t>
                      </a:r>
                      <a:endParaRPr kumimoji="1" lang="en-US" altLang="ko-KR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된다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수신쪽지의 하단에 있는 답장 버튼을 누르면 답장을 보낼 수 있다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상단에는 체크박스와 삭제버튼이 있다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/>
                      </a:r>
                      <a:b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&gt;&gt;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 삭제</a:t>
                      </a:r>
                      <a:b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</a:b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    삭제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할 쪽지 체크박스로 체크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삭제버튼 클릭 </a:t>
                      </a:r>
                      <a:endParaRPr kumimoji="1" lang="en-US" altLang="ko-KR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             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alert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 쪽지를 </a:t>
                      </a:r>
                      <a:r>
                        <a:rPr kumimoji="1" lang="ko-KR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쪽지함에서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삭제하시겠습니까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?)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확인 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쪽지함에서</a:t>
                      </a:r>
                      <a:r>
                        <a:rPr kumimoji="1" lang="ko-KR" altLang="en-US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쪽지 삭제 </a:t>
                      </a:r>
                    </a:p>
                    <a:p>
                      <a:pPr marL="169918" lvl="0" indent="-169918" algn="l" defTabSz="884776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직사각형 43011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3013" name="직사각형 43012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3014" name="자유형 43013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3015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3016" name="이등변 삼각형 43015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17" name="자유형 43016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3018" name="자유형 43017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3019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43020" name="TextBox 43019"/>
          <p:cNvSpPr txBox="1"/>
          <p:nvPr/>
        </p:nvSpPr>
        <p:spPr>
          <a:xfrm>
            <a:off x="2803189" y="331939"/>
            <a:ext cx="2751926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</a:t>
            </a:r>
            <a:r>
              <a:rPr kumimoji="1" lang="ko-KR" altLang="en-US" sz="3200" b="0" i="0" dirty="0" err="1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마이페이지</a:t>
            </a:r>
            <a:endParaRPr kumimoji="1" lang="ko-KR" altLang="en-US" sz="32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graphicFrame>
        <p:nvGraphicFramePr>
          <p:cNvPr id="43021" name="표 43020"/>
          <p:cNvGraphicFramePr/>
          <p:nvPr>
            <p:extLst>
              <p:ext uri="{D42A27DB-BD31-4B8C-83A1-F6EECF244321}">
                <p14:modId xmlns:p14="http://schemas.microsoft.com/office/powerpoint/2010/main" val="3146538768"/>
              </p:ext>
            </p:extLst>
          </p:nvPr>
        </p:nvGraphicFramePr>
        <p:xfrm>
          <a:off x="502531" y="1568478"/>
          <a:ext cx="8141482" cy="4669536"/>
        </p:xfrm>
        <a:graphic>
          <a:graphicData uri="http://schemas.openxmlformats.org/drawingml/2006/table">
            <a:tbl>
              <a:tblPr firstRow="1" bandRow="1"/>
              <a:tblGrid>
                <a:gridCol w="968558"/>
                <a:gridCol w="1263992"/>
                <a:gridCol w="4909424"/>
                <a:gridCol w="999508"/>
              </a:tblGrid>
              <a:tr h="2763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설명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357188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en-US" altLang="en-US" sz="16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MyPage</a:t>
                      </a:r>
                    </a:p>
                  </a:txBody>
                  <a:tcPr marL="29521" marR="2952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6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수강신청</a:t>
                      </a:r>
                    </a:p>
                  </a:txBody>
                  <a:tcPr marL="29521" marR="2952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ko-KR" sz="12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학생의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경우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학생은 장바구니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혹은 강좌 페이지에서 강좌를 신청할 수 있다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학생이 강좌 신청을 하게 되면 해당 강좌 강사에게 해당학생의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‘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수강신청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’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을 요청한다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수강신청 페이지에서 신청한 강좌의 상세정보가 표시된다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강사의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경우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선생님 페이지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개인 페이지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에서 학생들의 수강신청 목록을 확인할 수 있다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강의 </a:t>
                      </a:r>
                      <a:r>
                        <a:rPr kumimoji="1" lang="ko-KR" altLang="ko-KR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스케쥴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강의상황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 수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ko-KR" sz="12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강의료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등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을 고려하여 학생의 수강신청을 결정 및 처리할 수 있다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ko-KR" sz="12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공통사항</a:t>
                      </a:r>
                      <a:endParaRPr kumimoji="1" lang="ko-KR" altLang="ko-KR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강좌를 신청하게 되면 해당 수강신청의 진행사항을 알 수 있다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&gt;&gt;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수강신청의 진행사항은 </a:t>
                      </a: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4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부분으로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나뉘어져 있다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 수강신청  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</a:t>
                      </a: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열람완료 </a:t>
                      </a: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1" lang="en-US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신청완료</a:t>
                      </a:r>
                      <a:r>
                        <a:rPr kumimoji="1" lang="ko-KR" altLang="ko-KR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 </a:t>
                      </a:r>
                      <a:r>
                        <a:rPr kumimoji="1" lang="ko-KR" altLang="ko-KR" sz="12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 </a:t>
                      </a:r>
                      <a:r>
                        <a:rPr kumimoji="1" lang="ko-KR" altLang="en-US" sz="12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  <a:sym typeface="Wingdings"/>
                        </a:rPr>
                        <a:t>결제완료</a:t>
                      </a:r>
                      <a:endParaRPr kumimoji="1" lang="ko-KR" altLang="ko-KR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  <a:sym typeface="Wingdings"/>
                      </a:endParaRP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ko-KR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  <a:sym typeface="Wingdings"/>
                      </a:endParaRPr>
                    </a:p>
                  </a:txBody>
                  <a:tcPr marL="29521" marR="2952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직사각형 44035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4037" name="직사각형 44036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4038" name="자유형 44037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4039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4040" name="이등변 삼각형 44039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41" name="자유형 44040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4042" name="자유형 44041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4043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44044" name="표 44043"/>
          <p:cNvGraphicFramePr/>
          <p:nvPr/>
        </p:nvGraphicFramePr>
        <p:xfrm>
          <a:off x="251374" y="1411905"/>
          <a:ext cx="8713378" cy="360527"/>
        </p:xfrm>
        <a:graphic>
          <a:graphicData uri="http://schemas.openxmlformats.org/drawingml/2006/table">
            <a:tbl>
              <a:tblPr firstRow="1" bandRow="1"/>
              <a:tblGrid>
                <a:gridCol w="1584471"/>
                <a:gridCol w="1511806"/>
                <a:gridCol w="4680708"/>
                <a:gridCol w="936393"/>
              </a:tblGrid>
              <a:tr h="36052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68" name="표 44067"/>
          <p:cNvGraphicFramePr/>
          <p:nvPr>
            <p:extLst>
              <p:ext uri="{D42A27DB-BD31-4B8C-83A1-F6EECF244321}">
                <p14:modId xmlns:p14="http://schemas.microsoft.com/office/powerpoint/2010/main" val="2816687381"/>
              </p:ext>
            </p:extLst>
          </p:nvPr>
        </p:nvGraphicFramePr>
        <p:xfrm>
          <a:off x="251374" y="1772432"/>
          <a:ext cx="8713378" cy="4853577"/>
        </p:xfrm>
        <a:graphic>
          <a:graphicData uri="http://schemas.openxmlformats.org/drawingml/2006/table">
            <a:tbl>
              <a:tblPr firstRow="1" bandRow="1"/>
              <a:tblGrid>
                <a:gridCol w="1565415"/>
                <a:gridCol w="1530862"/>
                <a:gridCol w="4680708"/>
                <a:gridCol w="936393"/>
              </a:tblGrid>
              <a:tr h="1191186">
                <a:tc rowSpan="3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커뮤니티</a:t>
                      </a: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게시판 페이지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취미IN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</a:t>
                      </a: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취미에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대해 서로 소통하는 게시판이다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     *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의견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*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버튼이 존재한다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의견을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눌러 소통을 하면 단순한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댓글이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아닌 지식인과 같이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또 하나의 틀이 생성된다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1040263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게시판 글쓰기 페이지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게시판 하부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제목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및 내용을 입력할 수 있다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글을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등록할 때 익명 또는 이름공개 선택이 가능하다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2622128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자주 묻는 질문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사람들이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자주 묻는 질문과 답변을 미리 해놓은 글들의 목록이 있다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단순한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질문목록이 아니라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카테고리별로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나누어져 있다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카테고리를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클릭하면 해당 카테고리에 대한 자주 묻는 글의 목록이 나온다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 자주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묻는 글을 누르면 그에 대한 내용이 아래로 펼쳐지면서 보여진다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112" name="TextBox 44111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4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직사각형 45059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5061" name="직사각형 45060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5062" name="자유형 45061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5063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5064" name="이등변 삼각형 45063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65" name="자유형 45064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5066" name="자유형 45065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5067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45068" name="표 45067"/>
          <p:cNvGraphicFramePr/>
          <p:nvPr/>
        </p:nvGraphicFramePr>
        <p:xfrm>
          <a:off x="251374" y="1556460"/>
          <a:ext cx="8713378" cy="358963"/>
        </p:xfrm>
        <a:graphic>
          <a:graphicData uri="http://schemas.openxmlformats.org/drawingml/2006/table">
            <a:tbl>
              <a:tblPr firstRow="1" bandRow="1"/>
              <a:tblGrid>
                <a:gridCol w="1584471"/>
                <a:gridCol w="1511806"/>
                <a:gridCol w="4680708"/>
                <a:gridCol w="936393"/>
              </a:tblGrid>
              <a:tr h="35896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092" name="표 45091"/>
          <p:cNvGraphicFramePr/>
          <p:nvPr>
            <p:extLst>
              <p:ext uri="{D42A27DB-BD31-4B8C-83A1-F6EECF244321}">
                <p14:modId xmlns:p14="http://schemas.microsoft.com/office/powerpoint/2010/main" val="3157499049"/>
              </p:ext>
            </p:extLst>
          </p:nvPr>
        </p:nvGraphicFramePr>
        <p:xfrm>
          <a:off x="251374" y="1915367"/>
          <a:ext cx="8713378" cy="2449038"/>
        </p:xfrm>
        <a:graphic>
          <a:graphicData uri="http://schemas.openxmlformats.org/drawingml/2006/table">
            <a:tbl>
              <a:tblPr firstRow="1" bandRow="1"/>
              <a:tblGrid>
                <a:gridCol w="1565415"/>
                <a:gridCol w="1530862"/>
                <a:gridCol w="4680708"/>
                <a:gridCol w="936393"/>
              </a:tblGrid>
              <a:tr h="1192749">
                <a:tc rowSpan="2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커뮤니티</a:t>
                      </a: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Q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&amp;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A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취미에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대한 글이 아니라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사이트에 대한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궁금점을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묻고 답하는 곳이다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ko-KR" altLang="en-US" sz="14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비밀글만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존재한다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1256289">
                <a:tc vMerge="1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57661" marR="5766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Q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&amp;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A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글쓰기 페이지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문답 하부</a:t>
                      </a: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</a:t>
                      </a:r>
                      <a:endParaRPr kumimoji="1" lang="ko-KR" altLang="en-US" sz="14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제목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및 내용을 입력할 수 있다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글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등록 버튼이 있다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이곳은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무조건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비밀글로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작성된다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5126" name="TextBox 45125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4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직사각형 4710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7109" name="직사각형 47108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7111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7112" name="이등변 삼각형 47111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13" name="자유형 47112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7114" name="자유형 47113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7115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 dirty="0" err="1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재개정이력서</a:t>
            </a:r>
            <a:endParaRPr kumimoji="0" lang="ko-KR" altLang="en-US" sz="28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  <a:sym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52861"/>
              </p:ext>
            </p:extLst>
          </p:nvPr>
        </p:nvGraphicFramePr>
        <p:xfrm>
          <a:off x="682596" y="1556323"/>
          <a:ext cx="7850833" cy="439403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1578"/>
                <a:gridCol w="5949255"/>
              </a:tblGrid>
              <a:tr h="423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수정사항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97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주제변경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과외 사이트 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 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취미 사이트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스토리보드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요구사항명세서 수정</a:t>
                      </a:r>
                      <a:endParaRPr lang="en-US" altLang="ko-KR" sz="16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90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회원가입에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직업군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연령대 추가하기</a:t>
                      </a:r>
                      <a:endParaRPr lang="en-US" altLang="ko-KR" sz="1600" b="0" i="0" kern="1200" dirty="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강좌 생성시 강좌 코드 부여하기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1044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홈페이지의 오른쪽에 빠른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취미찾기가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스크롤바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움직임에 따라서 같이 움직이는 형식으로 바뀜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1044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선생님 회원의 강좌관리 기능을 </a:t>
                      </a:r>
                      <a:r>
                        <a:rPr lang="ko-KR" altLang="en-US" sz="16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마이페이지로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이동</a:t>
                      </a:r>
                      <a:endParaRPr lang="en-US" altLang="ko-KR" sz="16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</a:t>
                      </a:r>
                      <a:r>
                        <a:rPr lang="ko-KR" altLang="en-US" sz="16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마이페이지에</a:t>
                      </a:r>
                      <a:r>
                        <a:rPr lang="ko-KR" altLang="en-US" sz="16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정보수정기능 추가</a:t>
                      </a:r>
                      <a:endParaRPr lang="en-US" altLang="ko-KR" sz="16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직사각형 46083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6085" name="직사각형 46084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6086" name="자유형 46085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6087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6088" name="이등변 삼각형 46087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89" name="자유형 46088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6090" name="자유형 46089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6091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graphicFrame>
        <p:nvGraphicFramePr>
          <p:cNvPr id="46092" name="표 46091"/>
          <p:cNvGraphicFramePr/>
          <p:nvPr>
            <p:extLst>
              <p:ext uri="{D42A27DB-BD31-4B8C-83A1-F6EECF244321}">
                <p14:modId xmlns:p14="http://schemas.microsoft.com/office/powerpoint/2010/main" val="2639676847"/>
              </p:ext>
            </p:extLst>
          </p:nvPr>
        </p:nvGraphicFramePr>
        <p:xfrm>
          <a:off x="214427" y="1232207"/>
          <a:ext cx="8713378" cy="358963"/>
        </p:xfrm>
        <a:graphic>
          <a:graphicData uri="http://schemas.openxmlformats.org/drawingml/2006/table">
            <a:tbl>
              <a:tblPr firstRow="1" bandRow="1"/>
              <a:tblGrid>
                <a:gridCol w="1584471"/>
                <a:gridCol w="1511806"/>
                <a:gridCol w="4680708"/>
                <a:gridCol w="936393"/>
              </a:tblGrid>
              <a:tr h="35896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 설명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55988" marR="55988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16" name="표 46115"/>
          <p:cNvGraphicFramePr/>
          <p:nvPr>
            <p:extLst>
              <p:ext uri="{D42A27DB-BD31-4B8C-83A1-F6EECF244321}">
                <p14:modId xmlns:p14="http://schemas.microsoft.com/office/powerpoint/2010/main" val="1716530356"/>
              </p:ext>
            </p:extLst>
          </p:nvPr>
        </p:nvGraphicFramePr>
        <p:xfrm>
          <a:off x="214427" y="1591117"/>
          <a:ext cx="8713378" cy="5047180"/>
        </p:xfrm>
        <a:graphic>
          <a:graphicData uri="http://schemas.openxmlformats.org/drawingml/2006/table">
            <a:tbl>
              <a:tblPr firstRow="1" bandRow="1"/>
              <a:tblGrid>
                <a:gridCol w="1565415"/>
                <a:gridCol w="1530862"/>
                <a:gridCol w="4680708"/>
                <a:gridCol w="936393"/>
              </a:tblGrid>
              <a:tr h="925913">
                <a:tc rowSpan="3"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ctr" defTabSz="884776" eaLnBrk="1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</a:t>
                      </a:r>
                    </a:p>
                  </a:txBody>
                  <a:tcPr marL="68589" marR="68589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 페이지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회원가입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할 대상이 학생인지 선생님인지 선택할 수 있는 페이지이다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9EDF4">
                        <a:alpha val="100000"/>
                      </a:srgbClr>
                    </a:solidFill>
                  </a:tcPr>
                </a:tc>
              </a:tr>
              <a:tr h="1667627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 회원가입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학생이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회원가입하기 위한 페이지이다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학생은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아이디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비밀번호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이름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나이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성별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핸드폰번호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이메일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주소를 입력한다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필수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입력 사항으로 지정된 항목을 입력하지 않았을 경우 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회원가입을 진행할 수 없다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2015479">
                <a:tc vMerge="1"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선생님 회원가입</a:t>
                      </a:r>
                    </a:p>
                  </a:txBody>
                  <a:tcPr marL="43251" marR="43251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endParaRPr kumimoji="1" lang="ko-KR" altLang="en-US" sz="1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선생님이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회원가입하기 위한 페이지이다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선생님은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아이디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비밀번호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이름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나이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성별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핸드폰 번호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이메일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주소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강의할 강좌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(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취미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),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강의 가능 지역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/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요일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/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시간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,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ko-KR" altLang="en-US" sz="14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강의료를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입력한다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필수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입력사항으로 지정된 항목을 입력하지 않았을 경우 </a:t>
                      </a:r>
                    </a:p>
                    <a:p>
                      <a:pPr marL="284255" lvl="0" indent="-284255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회원가입을 진행할 수 없다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just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ko-KR" altLang="en-US" sz="14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강사는 </a:t>
                      </a:r>
                      <a:r>
                        <a:rPr kumimoji="1" lang="ko-KR" altLang="en-US" sz="14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회원가입을 위해 자신의 경력을 증명하기 위한 자료를 첨부해야 한다</a:t>
                      </a:r>
                    </a:p>
                  </a:txBody>
                  <a:tcPr marL="43251" marR="43251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 dirty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6160" name="TextBox 46159"/>
          <p:cNvSpPr txBox="1"/>
          <p:nvPr/>
        </p:nvSpPr>
        <p:spPr>
          <a:xfrm>
            <a:off x="2803189" y="331939"/>
            <a:ext cx="1665470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직사각형 47107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7109" name="직사각형 47108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7110" name="자유형 47109"/>
          <p:cNvSpPr/>
          <p:nvPr/>
        </p:nvSpPr>
        <p:spPr>
          <a:xfrm>
            <a:off x="1878734" y="331942"/>
            <a:ext cx="3917035" cy="595593"/>
          </a:xfrm>
          <a:custGeom>
            <a:avLst/>
            <a:gdLst>
              <a:gd name="T0" fmla="*/ 0 w 3288"/>
              <a:gd name="T1" fmla="*/ 0 h 375"/>
              <a:gd name="T2" fmla="*/ 3288 w 3288"/>
              <a:gd name="T3" fmla="*/ 375 h 375"/>
            </a:gdLst>
            <a:ahLst/>
            <a:cxnLst/>
            <a:rect l="T0" t="T1" r="T2" b="T3"/>
            <a:pathLst>
              <a:path w="3288" h="375">
                <a:moveTo>
                  <a:pt x="3288" y="0"/>
                </a:moveTo>
                <a:lnTo>
                  <a:pt x="3022" y="375"/>
                </a:lnTo>
                <a:lnTo>
                  <a:pt x="0" y="375"/>
                </a:lnTo>
                <a:lnTo>
                  <a:pt x="84" y="19"/>
                </a:lnTo>
                <a:lnTo>
                  <a:pt x="3288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7111" name="Group 1"/>
          <p:cNvGrpSpPr/>
          <p:nvPr/>
        </p:nvGrpSpPr>
        <p:grpSpPr>
          <a:xfrm>
            <a:off x="-378778" y="-26968"/>
            <a:ext cx="3293960" cy="1151431"/>
            <a:chOff x="-504972" y="-26968"/>
            <a:chExt cx="4391375" cy="1151431"/>
          </a:xfrm>
        </p:grpSpPr>
        <p:sp>
          <p:nvSpPr>
            <p:cNvPr id="47112" name="이등변 삼각형 47111"/>
            <p:cNvSpPr/>
            <p:nvPr/>
          </p:nvSpPr>
          <p:spPr>
            <a:xfrm rot="16200000" flipH="1" flipV="1">
              <a:off x="3251110" y="-446290"/>
              <a:ext cx="215970" cy="1054613"/>
            </a:xfrm>
            <a:prstGeom prst="triangle">
              <a:avLst>
                <a:gd name="adj" fmla="val 98437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13" name="자유형 47112"/>
            <p:cNvSpPr/>
            <p:nvPr/>
          </p:nvSpPr>
          <p:spPr>
            <a:xfrm>
              <a:off x="-504972" y="-26968"/>
              <a:ext cx="4164237" cy="1151431"/>
            </a:xfrm>
            <a:custGeom>
              <a:avLst/>
              <a:gdLst>
                <a:gd name="T0" fmla="*/ 0 w 2622"/>
                <a:gd name="T1" fmla="*/ 0 h 725"/>
                <a:gd name="T2" fmla="*/ 2622 w 2622"/>
                <a:gd name="T3" fmla="*/ 725 h 725"/>
              </a:gdLst>
              <a:ahLst/>
              <a:cxnLst/>
              <a:rect l="T0" t="T1" r="T2" b="T3"/>
              <a:pathLst>
                <a:path w="2622" h="725">
                  <a:moveTo>
                    <a:pt x="2622" y="0"/>
                  </a:moveTo>
                  <a:lnTo>
                    <a:pt x="1944" y="725"/>
                  </a:lnTo>
                  <a:lnTo>
                    <a:pt x="71" y="720"/>
                  </a:lnTo>
                  <a:lnTo>
                    <a:pt x="0" y="6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47114" name="자유형 47113"/>
            <p:cNvSpPr/>
            <p:nvPr/>
          </p:nvSpPr>
          <p:spPr>
            <a:xfrm>
              <a:off x="-504972" y="187382"/>
              <a:ext cx="4391375" cy="595593"/>
            </a:xfrm>
            <a:custGeom>
              <a:avLst/>
              <a:gdLst>
                <a:gd name="T0" fmla="*/ 0 w 2765"/>
                <a:gd name="T1" fmla="*/ 0 h 375"/>
                <a:gd name="T2" fmla="*/ 2765 w 2765"/>
                <a:gd name="T3" fmla="*/ 375 h 375"/>
              </a:gdLst>
              <a:ahLst/>
              <a:cxnLst/>
              <a:rect l="T0" t="T1" r="T2" b="T3"/>
              <a:pathLst>
                <a:path w="2765" h="375">
                  <a:moveTo>
                    <a:pt x="2765" y="0"/>
                  </a:moveTo>
                  <a:lnTo>
                    <a:pt x="2542" y="375"/>
                  </a:lnTo>
                  <a:lnTo>
                    <a:pt x="0" y="375"/>
                  </a:lnTo>
                  <a:lnTo>
                    <a:pt x="71" y="19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7115" name="제목 1"/>
          <p:cNvSpPr>
            <a:spLocks noGrp="1"/>
          </p:cNvSpPr>
          <p:nvPr>
            <p:ph type="title"/>
          </p:nvPr>
        </p:nvSpPr>
        <p:spPr>
          <a:xfrm>
            <a:off x="655240" y="225519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요구사항분석</a:t>
            </a:r>
          </a:p>
        </p:txBody>
      </p:sp>
      <p:sp>
        <p:nvSpPr>
          <p:cNvPr id="47116" name="TextBox 47115"/>
          <p:cNvSpPr txBox="1"/>
          <p:nvPr/>
        </p:nvSpPr>
        <p:spPr>
          <a:xfrm>
            <a:off x="2803190" y="331939"/>
            <a:ext cx="1451036" cy="5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6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32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 로그인</a:t>
            </a:r>
          </a:p>
        </p:txBody>
      </p:sp>
      <p:graphicFrame>
        <p:nvGraphicFramePr>
          <p:cNvPr id="47117" name="표 47116"/>
          <p:cNvGraphicFramePr/>
          <p:nvPr>
            <p:extLst>
              <p:ext uri="{D42A27DB-BD31-4B8C-83A1-F6EECF244321}">
                <p14:modId xmlns:p14="http://schemas.microsoft.com/office/powerpoint/2010/main" val="1022171619"/>
              </p:ext>
            </p:extLst>
          </p:nvPr>
        </p:nvGraphicFramePr>
        <p:xfrm>
          <a:off x="466983" y="1267404"/>
          <a:ext cx="8230857" cy="5390431"/>
        </p:xfrm>
        <a:graphic>
          <a:graphicData uri="http://schemas.openxmlformats.org/drawingml/2006/table">
            <a:tbl>
              <a:tblPr firstRow="1" bandRow="1"/>
              <a:tblGrid>
                <a:gridCol w="1162722"/>
                <a:gridCol w="1511806"/>
                <a:gridCol w="4938029"/>
                <a:gridCol w="618300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분류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요구사항 명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상세설명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400" b="1" i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비고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</a:tr>
              <a:tr h="337338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</a:t>
                      </a:r>
                    </a:p>
                  </a:txBody>
                  <a:tcPr marL="64446" marR="6444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회원로그인</a:t>
                      </a:r>
                    </a:p>
                  </a:txBody>
                  <a:tcPr marL="64446" marR="6444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선생님으로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가입한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로그인창과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학생회원의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로그인창이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나뉘어져있다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</a:t>
                      </a:r>
                      <a:r>
                        <a:rPr kumimoji="1" lang="en-US" altLang="en-US" sz="13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한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페이지에서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구현되며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종류를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선택하면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해당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종류에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맞는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로그인창이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보여진다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로그인창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하단의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아이디찾기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비밀번호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찾기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기능을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통해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사용자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편의를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제공한다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아이디와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비밀번호를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입력한다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실패시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사유를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경고창으로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알린다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(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아이디가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존재하지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않습니다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비밀번호가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일치하지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않습니다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등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)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성공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시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화면의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오른쪽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상단에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회원이름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마이페이지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,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로그아웃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기능이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나타난다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D2DEEF">
                        <a:alpha val="100000"/>
                      </a:srgbClr>
                    </a:solidFill>
                  </a:tcPr>
                </a:tc>
              </a:tr>
              <a:tr h="164540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800" b="1" i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로그아웃</a:t>
                      </a:r>
                    </a:p>
                  </a:txBody>
                  <a:tcPr marL="64446" marR="6444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5B9BD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4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회원로그아웃</a:t>
                      </a:r>
                    </a:p>
                  </a:txBody>
                  <a:tcPr marL="64446" marR="64446" marT="0" marB="0" anchor="ctr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4255" lvl="0" indent="-284255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Char char="•"/>
                        <a:defRPr lang="ko-KR" altLang="en-US"/>
                      </a:pPr>
                      <a:endParaRPr kumimoji="1" lang="en-US" altLang="en-US" sz="13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화면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오른쪽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상단의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로그아웃을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누르면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로그아웃이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가능하다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로그아웃이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이루어진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후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메인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페이지로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돌아간다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</a:p>
                    <a:p>
                      <a:pPr marL="0" lvl="0" indent="0" algn="l" defTabSz="884776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None/>
                        <a:defRPr lang="ko-KR" altLang="en-US"/>
                      </a:pP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      </a:t>
                      </a:r>
                      <a:r>
                        <a:rPr kumimoji="1" lang="en-US" altLang="en-US" sz="1300" b="0" i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회원정보가</a:t>
                      </a:r>
                      <a:r>
                        <a:rPr kumimoji="1" lang="en-US" altLang="en-US" sz="1300" b="0" i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있던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화면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오른쪽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상단에는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회원정보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대신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로그인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/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회원가입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링크를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kumimoji="1" lang="en-US" altLang="en-US" sz="13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추가한다</a:t>
                      </a:r>
                      <a:r>
                        <a:rPr kumimoji="1" lang="en-US" altLang="en-US" sz="13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나눔스퀘어"/>
                        </a:rPr>
                        <a:t>.</a:t>
                      </a:r>
                      <a:endParaRPr kumimoji="1" lang="en-US" altLang="en-US" sz="13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en-US" altLang="en-US" sz="9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marL="64446" marR="64446" marT="0" marB="0">
                    <a:lnL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42</a:t>
            </a:fld>
            <a:endParaRPr lang="en-US"/>
          </a:p>
        </p:txBody>
      </p:sp>
      <p:sp>
        <p:nvSpPr>
          <p:cNvPr id="224" name="Shape 224"/>
          <p:cNvSpPr txBox="1"/>
          <p:nvPr/>
        </p:nvSpPr>
        <p:spPr>
          <a:xfrm>
            <a:off x="463556" y="196"/>
            <a:ext cx="2181741" cy="418132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411" y="4181526"/>
            <a:ext cx="3687485" cy="118805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8.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사이트 </a:t>
            </a:r>
            <a:r>
              <a:rPr lang="ko-KR" altLang="en-US" sz="6000" dirty="0" err="1">
                <a:solidFill>
                  <a:schemeClr val="bg1"/>
                </a:solidFill>
                <a:latin typeface="tvN 즐거운이야기 Bold"/>
                <a:ea typeface="tvN 즐거운이야기 Bold"/>
              </a:rPr>
              <a:t>맵</a:t>
            </a:r>
            <a:endParaRPr lang="ko-KR" altLang="en-US" sz="6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직사각형 49155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49157" name="직사각형 49156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49158" name="Group 1"/>
          <p:cNvGrpSpPr/>
          <p:nvPr/>
        </p:nvGrpSpPr>
        <p:grpSpPr>
          <a:xfrm>
            <a:off x="-169118" y="-12674"/>
            <a:ext cx="2981815" cy="841714"/>
            <a:chOff x="-225462" y="-12674"/>
            <a:chExt cx="3975236" cy="841714"/>
          </a:xfrm>
        </p:grpSpPr>
        <p:sp>
          <p:nvSpPr>
            <p:cNvPr id="49159" name="자유형 49158"/>
            <p:cNvSpPr/>
            <p:nvPr/>
          </p:nvSpPr>
          <p:spPr>
            <a:xfrm>
              <a:off x="887833" y="379567"/>
              <a:ext cx="2861940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9160" name="Group 1"/>
            <p:cNvGrpSpPr/>
            <p:nvPr/>
          </p:nvGrpSpPr>
          <p:grpSpPr>
            <a:xfrm>
              <a:off x="-225462" y="-12674"/>
              <a:ext cx="2404482" cy="841714"/>
              <a:chOff x="-225462" y="-12674"/>
              <a:chExt cx="2404482" cy="841714"/>
            </a:xfrm>
          </p:grpSpPr>
          <p:sp>
            <p:nvSpPr>
              <p:cNvPr id="49161" name="이등변 삼각형 49160"/>
              <p:cNvSpPr/>
              <p:nvPr/>
            </p:nvSpPr>
            <p:spPr>
              <a:xfrm rot="16200000" flipH="1" flipV="1">
                <a:off x="1810564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162" name="자유형 49161"/>
              <p:cNvSpPr/>
              <p:nvPr/>
            </p:nvSpPr>
            <p:spPr>
              <a:xfrm>
                <a:off x="-225462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63" name="자유형 49162"/>
              <p:cNvSpPr/>
              <p:nvPr/>
            </p:nvSpPr>
            <p:spPr>
              <a:xfrm>
                <a:off x="-225462" y="144501"/>
                <a:ext cx="2404482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9164" name="TextBox 49163"/>
          <p:cNvSpPr txBox="1"/>
          <p:nvPr/>
        </p:nvSpPr>
        <p:spPr>
          <a:xfrm>
            <a:off x="1442702" y="320828"/>
            <a:ext cx="1504645" cy="514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Hobby Go</a:t>
            </a:r>
          </a:p>
        </p:txBody>
      </p:sp>
      <p:sp>
        <p:nvSpPr>
          <p:cNvPr id="49165" name="제목 1"/>
          <p:cNvSpPr>
            <a:spLocks noGrp="1"/>
          </p:cNvSpPr>
          <p:nvPr>
            <p:ph type="title"/>
          </p:nvPr>
        </p:nvSpPr>
        <p:spPr>
          <a:xfrm>
            <a:off x="187044" y="111170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사이트맵</a:t>
            </a:r>
          </a:p>
        </p:txBody>
      </p:sp>
      <p:grpSp>
        <p:nvGrpSpPr>
          <p:cNvPr id="49166" name="Group 2"/>
          <p:cNvGrpSpPr/>
          <p:nvPr/>
        </p:nvGrpSpPr>
        <p:grpSpPr>
          <a:xfrm>
            <a:off x="686234" y="987890"/>
            <a:ext cx="8063274" cy="5547664"/>
            <a:chOff x="2179020" y="987890"/>
            <a:chExt cx="8498604" cy="5547664"/>
          </a:xfrm>
        </p:grpSpPr>
        <p:cxnSp>
          <p:nvCxnSpPr>
            <p:cNvPr id="49167" name="직선 연결선 49166"/>
            <p:cNvCxnSpPr/>
            <p:nvPr/>
          </p:nvCxnSpPr>
          <p:spPr>
            <a:xfrm>
              <a:off x="8444556" y="2719058"/>
              <a:ext cx="0" cy="536798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168" name="직선 연결선 49167"/>
            <p:cNvCxnSpPr/>
            <p:nvPr/>
          </p:nvCxnSpPr>
          <p:spPr>
            <a:xfrm>
              <a:off x="5870056" y="2719058"/>
              <a:ext cx="0" cy="536798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172" name="직선 연결선 49171"/>
            <p:cNvCxnSpPr/>
            <p:nvPr/>
          </p:nvCxnSpPr>
          <p:spPr>
            <a:xfrm>
              <a:off x="3043013" y="2287061"/>
              <a:ext cx="0" cy="863992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173" name="직선 연결선 49172"/>
            <p:cNvCxnSpPr/>
            <p:nvPr/>
          </p:nvCxnSpPr>
          <p:spPr>
            <a:xfrm>
              <a:off x="3043013" y="2719058"/>
              <a:ext cx="0" cy="392241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grpSp>
          <p:nvGrpSpPr>
            <p:cNvPr id="49174" name="Group 2"/>
            <p:cNvGrpSpPr/>
            <p:nvPr/>
          </p:nvGrpSpPr>
          <p:grpSpPr>
            <a:xfrm>
              <a:off x="2468079" y="3111299"/>
              <a:ext cx="1656515" cy="289058"/>
              <a:chOff x="2468079" y="3111299"/>
              <a:chExt cx="1656515" cy="289058"/>
            </a:xfrm>
          </p:grpSpPr>
          <p:sp>
            <p:nvSpPr>
              <p:cNvPr id="49175" name="직사각형 49174"/>
              <p:cNvSpPr/>
              <p:nvPr/>
            </p:nvSpPr>
            <p:spPr>
              <a:xfrm>
                <a:off x="2468079" y="3111299"/>
                <a:ext cx="503465" cy="289058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76" name="TextBox 49175"/>
              <p:cNvSpPr txBox="1"/>
              <p:nvPr/>
            </p:nvSpPr>
            <p:spPr>
              <a:xfrm>
                <a:off x="2971544" y="3111299"/>
                <a:ext cx="1153050" cy="289058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0" lang="ko-KR" altLang="en-US" sz="1200" b="1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회원정보</a:t>
                </a:r>
              </a:p>
            </p:txBody>
          </p:sp>
        </p:grpSp>
        <p:grpSp>
          <p:nvGrpSpPr>
            <p:cNvPr id="49177" name="Group 2"/>
            <p:cNvGrpSpPr/>
            <p:nvPr/>
          </p:nvGrpSpPr>
          <p:grpSpPr>
            <a:xfrm>
              <a:off x="2969981" y="3543295"/>
              <a:ext cx="1658079" cy="289058"/>
              <a:chOff x="2969981" y="3543295"/>
              <a:chExt cx="1658079" cy="289058"/>
            </a:xfrm>
          </p:grpSpPr>
          <p:sp>
            <p:nvSpPr>
              <p:cNvPr id="49178" name="직사각형 49177"/>
              <p:cNvSpPr/>
              <p:nvPr/>
            </p:nvSpPr>
            <p:spPr>
              <a:xfrm>
                <a:off x="2969981" y="3543295"/>
                <a:ext cx="505028" cy="289058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79" name="TextBox 49178"/>
              <p:cNvSpPr txBox="1"/>
              <p:nvPr/>
            </p:nvSpPr>
            <p:spPr>
              <a:xfrm>
                <a:off x="3475009" y="3543295"/>
                <a:ext cx="1153050" cy="289058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로그인</a:t>
                </a:r>
              </a:p>
            </p:txBody>
          </p:sp>
        </p:grpSp>
        <p:grpSp>
          <p:nvGrpSpPr>
            <p:cNvPr id="49180" name="Group 2"/>
            <p:cNvGrpSpPr/>
            <p:nvPr/>
          </p:nvGrpSpPr>
          <p:grpSpPr>
            <a:xfrm>
              <a:off x="2969981" y="4015046"/>
              <a:ext cx="1658079" cy="287439"/>
              <a:chOff x="2969981" y="4015046"/>
              <a:chExt cx="1658079" cy="287439"/>
            </a:xfrm>
          </p:grpSpPr>
          <p:sp>
            <p:nvSpPr>
              <p:cNvPr id="49181" name="직사각형 49180"/>
              <p:cNvSpPr/>
              <p:nvPr/>
            </p:nvSpPr>
            <p:spPr>
              <a:xfrm>
                <a:off x="2969981" y="4015046"/>
                <a:ext cx="505028" cy="287439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82" name="TextBox 49181"/>
              <p:cNvSpPr txBox="1"/>
              <p:nvPr/>
            </p:nvSpPr>
            <p:spPr>
              <a:xfrm>
                <a:off x="3475009" y="4015046"/>
                <a:ext cx="1153050" cy="287439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회원가입</a:t>
                </a:r>
              </a:p>
            </p:txBody>
          </p:sp>
        </p:grpSp>
        <p:grpSp>
          <p:nvGrpSpPr>
            <p:cNvPr id="49183" name="Group 2"/>
            <p:cNvGrpSpPr/>
            <p:nvPr/>
          </p:nvGrpSpPr>
          <p:grpSpPr>
            <a:xfrm>
              <a:off x="2969981" y="4480376"/>
              <a:ext cx="1658079" cy="287439"/>
              <a:chOff x="2969981" y="4480376"/>
              <a:chExt cx="1658079" cy="287439"/>
            </a:xfrm>
          </p:grpSpPr>
          <p:sp>
            <p:nvSpPr>
              <p:cNvPr id="49184" name="직사각형 49183"/>
              <p:cNvSpPr/>
              <p:nvPr/>
            </p:nvSpPr>
            <p:spPr>
              <a:xfrm>
                <a:off x="2969981" y="4480376"/>
                <a:ext cx="505028" cy="287439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88" name="TextBox 49187"/>
              <p:cNvSpPr txBox="1"/>
              <p:nvPr/>
            </p:nvSpPr>
            <p:spPr>
              <a:xfrm>
                <a:off x="3475009" y="4480376"/>
                <a:ext cx="1153050" cy="287439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ID</a:t>
                </a: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바탕"/>
                    <a:ea typeface="나눔스퀘어"/>
                  </a:rPr>
                  <a:t>/</a:t>
                </a: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PW찾기</a:t>
                </a:r>
              </a:p>
            </p:txBody>
          </p:sp>
        </p:grpSp>
        <p:grpSp>
          <p:nvGrpSpPr>
            <p:cNvPr id="49189" name="Group 2"/>
            <p:cNvGrpSpPr/>
            <p:nvPr/>
          </p:nvGrpSpPr>
          <p:grpSpPr>
            <a:xfrm>
              <a:off x="5634990" y="3570320"/>
              <a:ext cx="1658135" cy="289058"/>
              <a:chOff x="5634990" y="3570320"/>
              <a:chExt cx="1658135" cy="289058"/>
            </a:xfrm>
          </p:grpSpPr>
          <p:sp>
            <p:nvSpPr>
              <p:cNvPr id="49190" name="직사각형 49189"/>
              <p:cNvSpPr/>
              <p:nvPr/>
            </p:nvSpPr>
            <p:spPr>
              <a:xfrm>
                <a:off x="5634990" y="3570320"/>
                <a:ext cx="505084" cy="289058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91" name="TextBox 49190"/>
              <p:cNvSpPr txBox="1"/>
              <p:nvPr/>
            </p:nvSpPr>
            <p:spPr>
              <a:xfrm>
                <a:off x="6140074" y="3570320"/>
                <a:ext cx="1153050" cy="289058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사이트맵</a:t>
                </a:r>
              </a:p>
            </p:txBody>
          </p:sp>
        </p:grpSp>
        <p:grpSp>
          <p:nvGrpSpPr>
            <p:cNvPr id="49192" name="Group 2"/>
            <p:cNvGrpSpPr/>
            <p:nvPr/>
          </p:nvGrpSpPr>
          <p:grpSpPr>
            <a:xfrm>
              <a:off x="5634990" y="4015046"/>
              <a:ext cx="1658135" cy="287439"/>
              <a:chOff x="5634990" y="4015046"/>
              <a:chExt cx="1658135" cy="287439"/>
            </a:xfrm>
          </p:grpSpPr>
          <p:sp>
            <p:nvSpPr>
              <p:cNvPr id="49193" name="직사각형 49192"/>
              <p:cNvSpPr/>
              <p:nvPr/>
            </p:nvSpPr>
            <p:spPr>
              <a:xfrm>
                <a:off x="5634990" y="4015046"/>
                <a:ext cx="505084" cy="287439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94" name="TextBox 49193"/>
              <p:cNvSpPr txBox="1"/>
              <p:nvPr/>
            </p:nvSpPr>
            <p:spPr>
              <a:xfrm>
                <a:off x="6140074" y="4015046"/>
                <a:ext cx="1153050" cy="287439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서비스 소개</a:t>
                </a:r>
              </a:p>
            </p:txBody>
          </p:sp>
        </p:grpSp>
        <p:grpSp>
          <p:nvGrpSpPr>
            <p:cNvPr id="49195" name="Group 2"/>
            <p:cNvGrpSpPr/>
            <p:nvPr/>
          </p:nvGrpSpPr>
          <p:grpSpPr>
            <a:xfrm>
              <a:off x="2179020" y="987890"/>
              <a:ext cx="1111788" cy="144501"/>
              <a:chOff x="2179020" y="987890"/>
              <a:chExt cx="1111788" cy="144501"/>
            </a:xfrm>
          </p:grpSpPr>
          <p:sp>
            <p:nvSpPr>
              <p:cNvPr id="49196" name="직사각형 49195"/>
              <p:cNvSpPr/>
              <p:nvPr/>
            </p:nvSpPr>
            <p:spPr>
              <a:xfrm>
                <a:off x="2179020" y="987890"/>
                <a:ext cx="362146" cy="144501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197" name="TextBox 49196"/>
              <p:cNvSpPr txBox="1"/>
              <p:nvPr/>
            </p:nvSpPr>
            <p:spPr>
              <a:xfrm>
                <a:off x="2541167" y="987890"/>
                <a:ext cx="749642" cy="144501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메인</a:t>
                </a:r>
              </a:p>
            </p:txBody>
          </p:sp>
        </p:grpSp>
        <p:grpSp>
          <p:nvGrpSpPr>
            <p:cNvPr id="49198" name="Group 2"/>
            <p:cNvGrpSpPr/>
            <p:nvPr/>
          </p:nvGrpSpPr>
          <p:grpSpPr>
            <a:xfrm>
              <a:off x="4520075" y="987890"/>
              <a:ext cx="1111733" cy="144501"/>
              <a:chOff x="4520075" y="987890"/>
              <a:chExt cx="1111733" cy="144501"/>
            </a:xfrm>
          </p:grpSpPr>
          <p:sp>
            <p:nvSpPr>
              <p:cNvPr id="49199" name="직사각형 49198"/>
              <p:cNvSpPr/>
              <p:nvPr/>
            </p:nvSpPr>
            <p:spPr>
              <a:xfrm>
                <a:off x="4520075" y="987890"/>
                <a:ext cx="360527" cy="144501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00" name="TextBox 49199"/>
              <p:cNvSpPr txBox="1"/>
              <p:nvPr/>
            </p:nvSpPr>
            <p:spPr>
              <a:xfrm>
                <a:off x="4880602" y="987890"/>
                <a:ext cx="751205" cy="144501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학생</a:t>
                </a:r>
              </a:p>
            </p:txBody>
          </p:sp>
        </p:grpSp>
        <p:grpSp>
          <p:nvGrpSpPr>
            <p:cNvPr id="49204" name="Group 2"/>
            <p:cNvGrpSpPr/>
            <p:nvPr/>
          </p:nvGrpSpPr>
          <p:grpSpPr>
            <a:xfrm>
              <a:off x="5688983" y="987890"/>
              <a:ext cx="1113351" cy="144501"/>
              <a:chOff x="5688983" y="987890"/>
              <a:chExt cx="1113351" cy="144501"/>
            </a:xfrm>
          </p:grpSpPr>
          <p:sp>
            <p:nvSpPr>
              <p:cNvPr id="49205" name="직사각형 49204"/>
              <p:cNvSpPr/>
              <p:nvPr/>
            </p:nvSpPr>
            <p:spPr>
              <a:xfrm>
                <a:off x="5688983" y="987890"/>
                <a:ext cx="362146" cy="144501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06" name="TextBox 49205"/>
              <p:cNvSpPr txBox="1"/>
              <p:nvPr/>
            </p:nvSpPr>
            <p:spPr>
              <a:xfrm>
                <a:off x="6051129" y="987890"/>
                <a:ext cx="751205" cy="144501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강사</a:t>
                </a:r>
              </a:p>
            </p:txBody>
          </p:sp>
        </p:grpSp>
        <p:grpSp>
          <p:nvGrpSpPr>
            <p:cNvPr id="49207" name="Group 2"/>
            <p:cNvGrpSpPr/>
            <p:nvPr/>
          </p:nvGrpSpPr>
          <p:grpSpPr>
            <a:xfrm>
              <a:off x="3349547" y="987890"/>
              <a:ext cx="1111788" cy="144501"/>
              <a:chOff x="3349547" y="987890"/>
              <a:chExt cx="1111788" cy="144501"/>
            </a:xfrm>
          </p:grpSpPr>
          <p:sp>
            <p:nvSpPr>
              <p:cNvPr id="49208" name="직사각형 49207"/>
              <p:cNvSpPr/>
              <p:nvPr/>
            </p:nvSpPr>
            <p:spPr>
              <a:xfrm>
                <a:off x="3349547" y="987890"/>
                <a:ext cx="362146" cy="144501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09" name="TextBox 49208"/>
              <p:cNvSpPr txBox="1"/>
              <p:nvPr/>
            </p:nvSpPr>
            <p:spPr>
              <a:xfrm>
                <a:off x="3711694" y="987890"/>
                <a:ext cx="749642" cy="144501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공통사항</a:t>
                </a:r>
              </a:p>
            </p:txBody>
          </p:sp>
        </p:grpSp>
        <p:cxnSp>
          <p:nvCxnSpPr>
            <p:cNvPr id="49210" name="직선 연결선 49209"/>
            <p:cNvCxnSpPr/>
            <p:nvPr/>
          </p:nvCxnSpPr>
          <p:spPr>
            <a:xfrm>
              <a:off x="3043013" y="2719058"/>
              <a:ext cx="5401543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49211" name="TextBox 49210"/>
            <p:cNvSpPr txBox="1"/>
            <p:nvPr/>
          </p:nvSpPr>
          <p:spPr>
            <a:xfrm>
              <a:off x="2252108" y="1855065"/>
              <a:ext cx="1583427" cy="431996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사용자</a:t>
              </a:r>
            </a:p>
          </p:txBody>
        </p:sp>
        <p:cxnSp>
          <p:nvCxnSpPr>
            <p:cNvPr id="49212" name="직선 연결선 49211"/>
            <p:cNvCxnSpPr/>
            <p:nvPr/>
          </p:nvCxnSpPr>
          <p:spPr>
            <a:xfrm>
              <a:off x="2719058" y="3400357"/>
              <a:ext cx="0" cy="1234067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13" name="직선 연결선 49212"/>
            <p:cNvCxnSpPr/>
            <p:nvPr/>
          </p:nvCxnSpPr>
          <p:spPr>
            <a:xfrm>
              <a:off x="2719058" y="4623314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14" name="직선 연결선 49213"/>
            <p:cNvCxnSpPr/>
            <p:nvPr/>
          </p:nvCxnSpPr>
          <p:spPr>
            <a:xfrm>
              <a:off x="2720621" y="4159547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15" name="직선 연결선 49214"/>
            <p:cNvCxnSpPr/>
            <p:nvPr/>
          </p:nvCxnSpPr>
          <p:spPr>
            <a:xfrm>
              <a:off x="2720621" y="3654519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16" name="직선 연결선 49215"/>
            <p:cNvCxnSpPr/>
            <p:nvPr/>
          </p:nvCxnSpPr>
          <p:spPr>
            <a:xfrm>
              <a:off x="5360226" y="3411524"/>
              <a:ext cx="1619" cy="76388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0" name="직선 연결선 49219"/>
            <p:cNvCxnSpPr/>
            <p:nvPr/>
          </p:nvCxnSpPr>
          <p:spPr>
            <a:xfrm>
              <a:off x="5361845" y="4170658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1" name="직선 연결선 49220"/>
            <p:cNvCxnSpPr/>
            <p:nvPr/>
          </p:nvCxnSpPr>
          <p:spPr>
            <a:xfrm>
              <a:off x="5361845" y="3665630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grpSp>
          <p:nvGrpSpPr>
            <p:cNvPr id="49222" name="Group 2"/>
            <p:cNvGrpSpPr/>
            <p:nvPr/>
          </p:nvGrpSpPr>
          <p:grpSpPr>
            <a:xfrm>
              <a:off x="5107740" y="3151054"/>
              <a:ext cx="1658078" cy="287439"/>
              <a:chOff x="5107739" y="3151054"/>
              <a:chExt cx="1658078" cy="287439"/>
            </a:xfrm>
          </p:grpSpPr>
          <p:sp>
            <p:nvSpPr>
              <p:cNvPr id="49223" name="직사각형 49222"/>
              <p:cNvSpPr/>
              <p:nvPr/>
            </p:nvSpPr>
            <p:spPr>
              <a:xfrm>
                <a:off x="5107739" y="3151054"/>
                <a:ext cx="505028" cy="287439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24" name="TextBox 49223"/>
              <p:cNvSpPr txBox="1"/>
              <p:nvPr/>
            </p:nvSpPr>
            <p:spPr>
              <a:xfrm>
                <a:off x="5612767" y="3151054"/>
                <a:ext cx="1153050" cy="287439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0" lang="ko-KR" altLang="en-US" sz="1200" b="1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이용안내</a:t>
                </a:r>
              </a:p>
            </p:txBody>
          </p:sp>
        </p:grpSp>
        <p:cxnSp>
          <p:nvCxnSpPr>
            <p:cNvPr id="49225" name="직선 연결선 49224"/>
            <p:cNvCxnSpPr/>
            <p:nvPr/>
          </p:nvCxnSpPr>
          <p:spPr>
            <a:xfrm>
              <a:off x="8049077" y="3411524"/>
              <a:ext cx="0" cy="1683484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6" name="직선 연결선 49225"/>
            <p:cNvCxnSpPr/>
            <p:nvPr/>
          </p:nvCxnSpPr>
          <p:spPr>
            <a:xfrm>
              <a:off x="8049077" y="4634425"/>
              <a:ext cx="250978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7" name="직선 연결선 49226"/>
            <p:cNvCxnSpPr/>
            <p:nvPr/>
          </p:nvCxnSpPr>
          <p:spPr>
            <a:xfrm>
              <a:off x="8050695" y="4170658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8" name="직선 연결선 49227"/>
            <p:cNvCxnSpPr/>
            <p:nvPr/>
          </p:nvCxnSpPr>
          <p:spPr>
            <a:xfrm>
              <a:off x="8050695" y="3665630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29" name="직선 연결선 49228"/>
            <p:cNvCxnSpPr/>
            <p:nvPr/>
          </p:nvCxnSpPr>
          <p:spPr>
            <a:xfrm>
              <a:off x="8049077" y="5095009"/>
              <a:ext cx="250978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30" name="직선 연결선 49229"/>
            <p:cNvCxnSpPr/>
            <p:nvPr/>
          </p:nvCxnSpPr>
          <p:spPr>
            <a:xfrm>
              <a:off x="8427080" y="5239566"/>
              <a:ext cx="0" cy="287439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31" name="직선 연결선 49230"/>
            <p:cNvCxnSpPr/>
            <p:nvPr/>
          </p:nvCxnSpPr>
          <p:spPr>
            <a:xfrm>
              <a:off x="8428700" y="5527005"/>
              <a:ext cx="249359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32" name="직선 연결선 49231"/>
            <p:cNvCxnSpPr/>
            <p:nvPr/>
          </p:nvCxnSpPr>
          <p:spPr>
            <a:xfrm>
              <a:off x="8803520" y="5600093"/>
              <a:ext cx="0" cy="790904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36" name="직선 연결선 49235"/>
            <p:cNvCxnSpPr/>
            <p:nvPr/>
          </p:nvCxnSpPr>
          <p:spPr>
            <a:xfrm>
              <a:off x="8805084" y="6390997"/>
              <a:ext cx="250978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9237" name="직선 연결선 49236"/>
            <p:cNvCxnSpPr/>
            <p:nvPr/>
          </p:nvCxnSpPr>
          <p:spPr>
            <a:xfrm>
              <a:off x="8805084" y="5959001"/>
              <a:ext cx="250978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grpSp>
          <p:nvGrpSpPr>
            <p:cNvPr id="49238" name="Group 2"/>
            <p:cNvGrpSpPr/>
            <p:nvPr/>
          </p:nvGrpSpPr>
          <p:grpSpPr>
            <a:xfrm>
              <a:off x="9019490" y="5816063"/>
              <a:ext cx="1658135" cy="287495"/>
              <a:chOff x="9019491" y="5816063"/>
              <a:chExt cx="1658135" cy="287495"/>
            </a:xfrm>
          </p:grpSpPr>
          <p:sp>
            <p:nvSpPr>
              <p:cNvPr id="49239" name="직사각형 49238"/>
              <p:cNvSpPr/>
              <p:nvPr/>
            </p:nvSpPr>
            <p:spPr>
              <a:xfrm>
                <a:off x="9019491" y="5816063"/>
                <a:ext cx="505084" cy="287494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40" name="TextBox 49239"/>
              <p:cNvSpPr txBox="1"/>
              <p:nvPr/>
            </p:nvSpPr>
            <p:spPr>
              <a:xfrm>
                <a:off x="9524575" y="5816063"/>
                <a:ext cx="1153050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신청하기</a:t>
                </a:r>
              </a:p>
            </p:txBody>
          </p:sp>
        </p:grpSp>
        <p:grpSp>
          <p:nvGrpSpPr>
            <p:cNvPr id="49241" name="Group 2"/>
            <p:cNvGrpSpPr/>
            <p:nvPr/>
          </p:nvGrpSpPr>
          <p:grpSpPr>
            <a:xfrm>
              <a:off x="9019490" y="6248059"/>
              <a:ext cx="1658135" cy="287495"/>
              <a:chOff x="9019491" y="6248059"/>
              <a:chExt cx="1658135" cy="287495"/>
            </a:xfrm>
          </p:grpSpPr>
          <p:sp>
            <p:nvSpPr>
              <p:cNvPr id="49242" name="직사각형 49241"/>
              <p:cNvSpPr/>
              <p:nvPr/>
            </p:nvSpPr>
            <p:spPr>
              <a:xfrm>
                <a:off x="9019491" y="6248059"/>
                <a:ext cx="505084" cy="287494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43" name="TextBox 49242"/>
              <p:cNvSpPr txBox="1"/>
              <p:nvPr/>
            </p:nvSpPr>
            <p:spPr>
              <a:xfrm>
                <a:off x="9524575" y="6248059"/>
                <a:ext cx="1153050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후기게시판</a:t>
                </a:r>
              </a:p>
            </p:txBody>
          </p:sp>
        </p:grpSp>
        <p:grpSp>
          <p:nvGrpSpPr>
            <p:cNvPr id="49244" name="Group 2"/>
            <p:cNvGrpSpPr/>
            <p:nvPr/>
          </p:nvGrpSpPr>
          <p:grpSpPr>
            <a:xfrm>
              <a:off x="8660583" y="5384067"/>
              <a:ext cx="1656516" cy="287495"/>
              <a:chOff x="8660583" y="5384067"/>
              <a:chExt cx="1656516" cy="287495"/>
            </a:xfrm>
          </p:grpSpPr>
          <p:sp>
            <p:nvSpPr>
              <p:cNvPr id="49245" name="직사각형 49244"/>
              <p:cNvSpPr/>
              <p:nvPr/>
            </p:nvSpPr>
            <p:spPr>
              <a:xfrm>
                <a:off x="8660583" y="5384067"/>
                <a:ext cx="503465" cy="287494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46" name="TextBox 49245"/>
              <p:cNvSpPr txBox="1"/>
              <p:nvPr/>
            </p:nvSpPr>
            <p:spPr>
              <a:xfrm>
                <a:off x="9164048" y="5384067"/>
                <a:ext cx="1153050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선생님 소개</a:t>
                </a:r>
              </a:p>
            </p:txBody>
          </p:sp>
        </p:grpSp>
        <p:grpSp>
          <p:nvGrpSpPr>
            <p:cNvPr id="49247" name="Group 2"/>
            <p:cNvGrpSpPr/>
            <p:nvPr/>
          </p:nvGrpSpPr>
          <p:grpSpPr>
            <a:xfrm>
              <a:off x="7748908" y="3151054"/>
              <a:ext cx="1658134" cy="287439"/>
              <a:chOff x="7748907" y="3151054"/>
              <a:chExt cx="1658134" cy="287439"/>
            </a:xfrm>
          </p:grpSpPr>
          <p:sp>
            <p:nvSpPr>
              <p:cNvPr id="49248" name="직사각형 49247"/>
              <p:cNvSpPr/>
              <p:nvPr/>
            </p:nvSpPr>
            <p:spPr>
              <a:xfrm>
                <a:off x="7748907" y="3151054"/>
                <a:ext cx="505084" cy="287439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52" name="TextBox 49251"/>
              <p:cNvSpPr txBox="1"/>
              <p:nvPr/>
            </p:nvSpPr>
            <p:spPr>
              <a:xfrm>
                <a:off x="8253991" y="3151054"/>
                <a:ext cx="1153050" cy="287439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0" lang="ko-KR" altLang="en-US" sz="1200" b="1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서비스 이용</a:t>
                </a:r>
              </a:p>
            </p:txBody>
          </p:sp>
        </p:grpSp>
        <p:grpSp>
          <p:nvGrpSpPr>
            <p:cNvPr id="49253" name="Group 2"/>
            <p:cNvGrpSpPr/>
            <p:nvPr/>
          </p:nvGrpSpPr>
          <p:grpSpPr>
            <a:xfrm>
              <a:off x="8300056" y="3570320"/>
              <a:ext cx="1658078" cy="289058"/>
              <a:chOff x="8300056" y="3570320"/>
              <a:chExt cx="1658078" cy="289058"/>
            </a:xfrm>
          </p:grpSpPr>
          <p:sp>
            <p:nvSpPr>
              <p:cNvPr id="49254" name="직사각형 49253"/>
              <p:cNvSpPr/>
              <p:nvPr/>
            </p:nvSpPr>
            <p:spPr>
              <a:xfrm>
                <a:off x="8300056" y="3570320"/>
                <a:ext cx="503465" cy="289058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55" name="TextBox 49254"/>
              <p:cNvSpPr txBox="1"/>
              <p:nvPr/>
            </p:nvSpPr>
            <p:spPr>
              <a:xfrm>
                <a:off x="8803520" y="3570320"/>
                <a:ext cx="1154614" cy="289058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취미검색</a:t>
                </a:r>
              </a:p>
            </p:txBody>
          </p:sp>
        </p:grpSp>
        <p:grpSp>
          <p:nvGrpSpPr>
            <p:cNvPr id="49256" name="Group 2"/>
            <p:cNvGrpSpPr/>
            <p:nvPr/>
          </p:nvGrpSpPr>
          <p:grpSpPr>
            <a:xfrm>
              <a:off x="8300056" y="4030903"/>
              <a:ext cx="1658078" cy="287495"/>
              <a:chOff x="8300056" y="4030903"/>
              <a:chExt cx="1658078" cy="287495"/>
            </a:xfrm>
          </p:grpSpPr>
          <p:sp>
            <p:nvSpPr>
              <p:cNvPr id="49257" name="직사각형 49256"/>
              <p:cNvSpPr/>
              <p:nvPr/>
            </p:nvSpPr>
            <p:spPr>
              <a:xfrm>
                <a:off x="8300056" y="4030903"/>
                <a:ext cx="503465" cy="287494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58" name="TextBox 49257"/>
              <p:cNvSpPr txBox="1"/>
              <p:nvPr/>
            </p:nvSpPr>
            <p:spPr>
              <a:xfrm>
                <a:off x="8803520" y="4030903"/>
                <a:ext cx="1154614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취미컨설팅</a:t>
                </a:r>
              </a:p>
            </p:txBody>
          </p:sp>
        </p:grpSp>
        <p:grpSp>
          <p:nvGrpSpPr>
            <p:cNvPr id="49259" name="Group 2"/>
            <p:cNvGrpSpPr/>
            <p:nvPr/>
          </p:nvGrpSpPr>
          <p:grpSpPr>
            <a:xfrm>
              <a:off x="8300056" y="4491487"/>
              <a:ext cx="1658078" cy="287495"/>
              <a:chOff x="8300056" y="4491487"/>
              <a:chExt cx="1658078" cy="287495"/>
            </a:xfrm>
          </p:grpSpPr>
          <p:sp>
            <p:nvSpPr>
              <p:cNvPr id="49260" name="직사각형 49259"/>
              <p:cNvSpPr/>
              <p:nvPr/>
            </p:nvSpPr>
            <p:spPr>
              <a:xfrm>
                <a:off x="8300056" y="4491487"/>
                <a:ext cx="503465" cy="287494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61" name="TextBox 49260"/>
              <p:cNvSpPr txBox="1"/>
              <p:nvPr/>
            </p:nvSpPr>
            <p:spPr>
              <a:xfrm>
                <a:off x="8803520" y="4491487"/>
                <a:ext cx="1154614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강의신청</a:t>
                </a:r>
              </a:p>
            </p:txBody>
          </p:sp>
        </p:grpSp>
        <p:grpSp>
          <p:nvGrpSpPr>
            <p:cNvPr id="49262" name="Group 2"/>
            <p:cNvGrpSpPr/>
            <p:nvPr/>
          </p:nvGrpSpPr>
          <p:grpSpPr>
            <a:xfrm>
              <a:off x="8300056" y="4952071"/>
              <a:ext cx="1658078" cy="287495"/>
              <a:chOff x="8300056" y="4952071"/>
              <a:chExt cx="1658078" cy="287495"/>
            </a:xfrm>
          </p:grpSpPr>
          <p:sp>
            <p:nvSpPr>
              <p:cNvPr id="49263" name="직사각형 49262"/>
              <p:cNvSpPr/>
              <p:nvPr/>
            </p:nvSpPr>
            <p:spPr>
              <a:xfrm>
                <a:off x="8300056" y="4952071"/>
                <a:ext cx="503465" cy="287494"/>
              </a:xfrm>
              <a:prstGeom prst="rect">
                <a:avLst/>
              </a:prstGeom>
              <a:solidFill>
                <a:srgbClr val="333F4F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264" name="TextBox 49263"/>
              <p:cNvSpPr txBox="1"/>
              <p:nvPr/>
            </p:nvSpPr>
            <p:spPr>
              <a:xfrm>
                <a:off x="8803520" y="4952071"/>
                <a:ext cx="1154614" cy="287494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12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강좌리스트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직사각형 50179"/>
          <p:cNvSpPr/>
          <p:nvPr/>
        </p:nvSpPr>
        <p:spPr>
          <a:xfrm>
            <a:off x="6948983" y="5947890"/>
            <a:ext cx="2232508" cy="9370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0181" name="직사각형 50180"/>
          <p:cNvSpPr/>
          <p:nvPr/>
        </p:nvSpPr>
        <p:spPr>
          <a:xfrm>
            <a:off x="1" y="1"/>
            <a:ext cx="7164591" cy="17724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50182" name="Group 1"/>
          <p:cNvGrpSpPr/>
          <p:nvPr/>
        </p:nvGrpSpPr>
        <p:grpSpPr>
          <a:xfrm>
            <a:off x="-169118" y="-12674"/>
            <a:ext cx="2981815" cy="841714"/>
            <a:chOff x="-225462" y="-12674"/>
            <a:chExt cx="3975236" cy="841714"/>
          </a:xfrm>
        </p:grpSpPr>
        <p:sp>
          <p:nvSpPr>
            <p:cNvPr id="50183" name="자유형 50182"/>
            <p:cNvSpPr/>
            <p:nvPr/>
          </p:nvSpPr>
          <p:spPr>
            <a:xfrm>
              <a:off x="887833" y="379567"/>
              <a:ext cx="2861940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0184" name="Group 1"/>
            <p:cNvGrpSpPr/>
            <p:nvPr/>
          </p:nvGrpSpPr>
          <p:grpSpPr>
            <a:xfrm>
              <a:off x="-225462" y="-12674"/>
              <a:ext cx="2404482" cy="841714"/>
              <a:chOff x="-225462" y="-12674"/>
              <a:chExt cx="2404482" cy="841714"/>
            </a:xfrm>
          </p:grpSpPr>
          <p:sp>
            <p:nvSpPr>
              <p:cNvPr id="50185" name="이등변 삼각형 50184"/>
              <p:cNvSpPr/>
              <p:nvPr/>
            </p:nvSpPr>
            <p:spPr>
              <a:xfrm rot="16200000" flipH="1" flipV="1">
                <a:off x="1810564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0186" name="자유형 50185"/>
              <p:cNvSpPr/>
              <p:nvPr/>
            </p:nvSpPr>
            <p:spPr>
              <a:xfrm>
                <a:off x="-225462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0187" name="자유형 50186"/>
              <p:cNvSpPr/>
              <p:nvPr/>
            </p:nvSpPr>
            <p:spPr>
              <a:xfrm>
                <a:off x="-225462" y="144501"/>
                <a:ext cx="2404482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0188" name="TextBox 50187"/>
          <p:cNvSpPr txBox="1"/>
          <p:nvPr/>
        </p:nvSpPr>
        <p:spPr>
          <a:xfrm>
            <a:off x="1437927" y="333506"/>
            <a:ext cx="1452209" cy="5114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2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Hobby Go</a:t>
            </a:r>
          </a:p>
        </p:txBody>
      </p:sp>
      <p:sp>
        <p:nvSpPr>
          <p:cNvPr id="50189" name="제목 1"/>
          <p:cNvSpPr>
            <a:spLocks noGrp="1"/>
          </p:cNvSpPr>
          <p:nvPr>
            <p:ph type="title"/>
          </p:nvPr>
        </p:nvSpPr>
        <p:spPr>
          <a:xfrm>
            <a:off x="187044" y="111170"/>
            <a:ext cx="2089565" cy="53841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  <a:sym typeface="Arial"/>
              </a:rPr>
              <a:t>사이트맵</a:t>
            </a:r>
          </a:p>
        </p:txBody>
      </p:sp>
      <p:grpSp>
        <p:nvGrpSpPr>
          <p:cNvPr id="50190" name="Group 2"/>
          <p:cNvGrpSpPr/>
          <p:nvPr/>
        </p:nvGrpSpPr>
        <p:grpSpPr>
          <a:xfrm>
            <a:off x="358478" y="965615"/>
            <a:ext cx="8463055" cy="5619133"/>
            <a:chOff x="2204426" y="965612"/>
            <a:chExt cx="8570074" cy="5619133"/>
          </a:xfrm>
        </p:grpSpPr>
        <p:grpSp>
          <p:nvGrpSpPr>
            <p:cNvPr id="50191" name="Group 2"/>
            <p:cNvGrpSpPr/>
            <p:nvPr/>
          </p:nvGrpSpPr>
          <p:grpSpPr>
            <a:xfrm>
              <a:off x="2204426" y="965612"/>
              <a:ext cx="8555780" cy="5619133"/>
              <a:chOff x="2204426" y="965612"/>
              <a:chExt cx="8555780" cy="5619133"/>
            </a:xfrm>
          </p:grpSpPr>
          <p:cxnSp>
            <p:nvCxnSpPr>
              <p:cNvPr id="50192" name="직선 연결선 50191"/>
              <p:cNvCxnSpPr/>
              <p:nvPr/>
            </p:nvCxnSpPr>
            <p:spPr>
              <a:xfrm>
                <a:off x="9310168" y="2187005"/>
                <a:ext cx="0" cy="821111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196" name="직선 연결선 50195"/>
              <p:cNvCxnSpPr/>
              <p:nvPr/>
            </p:nvCxnSpPr>
            <p:spPr>
              <a:xfrm>
                <a:off x="3068418" y="2201298"/>
                <a:ext cx="0" cy="821111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197" name="직선 연결선 50196"/>
              <p:cNvCxnSpPr/>
              <p:nvPr/>
            </p:nvCxnSpPr>
            <p:spPr>
              <a:xfrm>
                <a:off x="5895461" y="2612636"/>
                <a:ext cx="0" cy="50983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50198" name="Group 2"/>
              <p:cNvGrpSpPr/>
              <p:nvPr/>
            </p:nvGrpSpPr>
            <p:grpSpPr>
              <a:xfrm>
                <a:off x="5515895" y="2996949"/>
                <a:ext cx="1658078" cy="274764"/>
                <a:chOff x="5515894" y="2996949"/>
                <a:chExt cx="1658078" cy="274764"/>
              </a:xfrm>
            </p:grpSpPr>
            <p:sp>
              <p:nvSpPr>
                <p:cNvPr id="50199" name="직사각형 50198"/>
                <p:cNvSpPr/>
                <p:nvPr/>
              </p:nvSpPr>
              <p:spPr>
                <a:xfrm>
                  <a:off x="5515894" y="2996949"/>
                  <a:ext cx="505028" cy="274764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00" name="TextBox 50199"/>
                <p:cNvSpPr txBox="1"/>
                <p:nvPr/>
              </p:nvSpPr>
              <p:spPr>
                <a:xfrm>
                  <a:off x="6020922" y="2996949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0" lang="ko-KR" altLang="en-US" sz="1200" b="1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게시판</a:t>
                  </a:r>
                </a:p>
              </p:txBody>
            </p:sp>
          </p:grpSp>
          <p:sp>
            <p:nvSpPr>
              <p:cNvPr id="50201" name="TextBox 50200"/>
              <p:cNvSpPr txBox="1"/>
              <p:nvPr/>
            </p:nvSpPr>
            <p:spPr>
              <a:xfrm>
                <a:off x="8541431" y="1789905"/>
                <a:ext cx="1581864" cy="411393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2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관리자</a:t>
                </a:r>
              </a:p>
            </p:txBody>
          </p:sp>
          <p:grpSp>
            <p:nvGrpSpPr>
              <p:cNvPr id="50202" name="Group 2"/>
              <p:cNvGrpSpPr/>
              <p:nvPr/>
            </p:nvGrpSpPr>
            <p:grpSpPr>
              <a:xfrm>
                <a:off x="2204426" y="965612"/>
                <a:ext cx="1111788" cy="136628"/>
                <a:chOff x="2204425" y="965612"/>
                <a:chExt cx="1111788" cy="136628"/>
              </a:xfrm>
            </p:grpSpPr>
            <p:sp>
              <p:nvSpPr>
                <p:cNvPr id="50203" name="직사각형 50202"/>
                <p:cNvSpPr/>
                <p:nvPr/>
              </p:nvSpPr>
              <p:spPr>
                <a:xfrm>
                  <a:off x="2204425" y="965612"/>
                  <a:ext cx="362146" cy="136628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04" name="TextBox 50203"/>
                <p:cNvSpPr txBox="1"/>
                <p:nvPr/>
              </p:nvSpPr>
              <p:spPr>
                <a:xfrm>
                  <a:off x="2566572" y="965612"/>
                  <a:ext cx="749642" cy="136628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0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메인</a:t>
                  </a:r>
                </a:p>
              </p:txBody>
            </p:sp>
          </p:grpSp>
          <p:grpSp>
            <p:nvGrpSpPr>
              <p:cNvPr id="50205" name="Group 2"/>
              <p:cNvGrpSpPr/>
              <p:nvPr/>
            </p:nvGrpSpPr>
            <p:grpSpPr>
              <a:xfrm>
                <a:off x="4543916" y="965612"/>
                <a:ext cx="1114915" cy="136628"/>
                <a:chOff x="4543916" y="965612"/>
                <a:chExt cx="1114915" cy="136628"/>
              </a:xfrm>
            </p:grpSpPr>
            <p:sp>
              <p:nvSpPr>
                <p:cNvPr id="50206" name="직사각형 50205"/>
                <p:cNvSpPr/>
                <p:nvPr/>
              </p:nvSpPr>
              <p:spPr>
                <a:xfrm>
                  <a:off x="4543916" y="965612"/>
                  <a:ext cx="362090" cy="13662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07" name="TextBox 50206"/>
                <p:cNvSpPr txBox="1"/>
                <p:nvPr/>
              </p:nvSpPr>
              <p:spPr>
                <a:xfrm>
                  <a:off x="4906007" y="965612"/>
                  <a:ext cx="752824" cy="136628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0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학생</a:t>
                  </a:r>
                </a:p>
              </p:txBody>
            </p:sp>
          </p:grpSp>
          <p:grpSp>
            <p:nvGrpSpPr>
              <p:cNvPr id="50208" name="Group 2"/>
              <p:cNvGrpSpPr/>
              <p:nvPr/>
            </p:nvGrpSpPr>
            <p:grpSpPr>
              <a:xfrm>
                <a:off x="5714443" y="965612"/>
                <a:ext cx="1111733" cy="136628"/>
                <a:chOff x="5714443" y="965612"/>
                <a:chExt cx="1111733" cy="136628"/>
              </a:xfrm>
            </p:grpSpPr>
            <p:sp>
              <p:nvSpPr>
                <p:cNvPr id="50212" name="직사각형 50211"/>
                <p:cNvSpPr/>
                <p:nvPr/>
              </p:nvSpPr>
              <p:spPr>
                <a:xfrm>
                  <a:off x="5714443" y="965612"/>
                  <a:ext cx="362090" cy="136628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13" name="TextBox 50212"/>
                <p:cNvSpPr txBox="1"/>
                <p:nvPr/>
              </p:nvSpPr>
              <p:spPr>
                <a:xfrm>
                  <a:off x="6076534" y="965612"/>
                  <a:ext cx="749642" cy="136628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0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강사</a:t>
                  </a:r>
                </a:p>
              </p:txBody>
            </p:sp>
          </p:grpSp>
          <p:grpSp>
            <p:nvGrpSpPr>
              <p:cNvPr id="50214" name="Group 2"/>
              <p:cNvGrpSpPr/>
              <p:nvPr/>
            </p:nvGrpSpPr>
            <p:grpSpPr>
              <a:xfrm>
                <a:off x="3374952" y="965612"/>
                <a:ext cx="1116534" cy="136628"/>
                <a:chOff x="3374952" y="965612"/>
                <a:chExt cx="1116534" cy="136628"/>
              </a:xfrm>
            </p:grpSpPr>
            <p:sp>
              <p:nvSpPr>
                <p:cNvPr id="50215" name="직사각형 50214"/>
                <p:cNvSpPr/>
                <p:nvPr/>
              </p:nvSpPr>
              <p:spPr>
                <a:xfrm>
                  <a:off x="3374952" y="965612"/>
                  <a:ext cx="360527" cy="136628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16" name="TextBox 50215"/>
                <p:cNvSpPr txBox="1"/>
                <p:nvPr/>
              </p:nvSpPr>
              <p:spPr>
                <a:xfrm>
                  <a:off x="3735480" y="965612"/>
                  <a:ext cx="756007" cy="136628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0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공통사항</a:t>
                  </a:r>
                </a:p>
              </p:txBody>
            </p:sp>
          </p:grpSp>
          <p:grpSp>
            <p:nvGrpSpPr>
              <p:cNvPr id="50217" name="Group 2"/>
              <p:cNvGrpSpPr/>
              <p:nvPr/>
            </p:nvGrpSpPr>
            <p:grpSpPr>
              <a:xfrm>
                <a:off x="9103690" y="4659830"/>
                <a:ext cx="1656516" cy="273201"/>
                <a:chOff x="9103690" y="4659830"/>
                <a:chExt cx="1656516" cy="273201"/>
              </a:xfrm>
            </p:grpSpPr>
            <p:sp>
              <p:nvSpPr>
                <p:cNvPr id="50218" name="직사각형 50217"/>
                <p:cNvSpPr/>
                <p:nvPr/>
              </p:nvSpPr>
              <p:spPr>
                <a:xfrm>
                  <a:off x="9103690" y="4659830"/>
                  <a:ext cx="503465" cy="273201"/>
                </a:xfrm>
                <a:prstGeom prst="rect">
                  <a:avLst/>
                </a:prstGeom>
                <a:solidFill>
                  <a:srgbClr val="8FABDB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19" name="TextBox 50218"/>
                <p:cNvSpPr txBox="1"/>
                <p:nvPr/>
              </p:nvSpPr>
              <p:spPr>
                <a:xfrm>
                  <a:off x="9607155" y="4659830"/>
                  <a:ext cx="1153050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회원검색</a:t>
                  </a:r>
                </a:p>
              </p:txBody>
            </p:sp>
          </p:grpSp>
          <p:cxnSp>
            <p:nvCxnSpPr>
              <p:cNvPr id="50220" name="직선 연결선 50219"/>
              <p:cNvCxnSpPr/>
              <p:nvPr/>
            </p:nvCxnSpPr>
            <p:spPr>
              <a:xfrm>
                <a:off x="3068418" y="2612636"/>
                <a:ext cx="2827043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sp>
            <p:nvSpPr>
              <p:cNvPr id="50221" name="TextBox 50220"/>
              <p:cNvSpPr txBox="1"/>
              <p:nvPr/>
            </p:nvSpPr>
            <p:spPr>
              <a:xfrm>
                <a:off x="2277513" y="1789905"/>
                <a:ext cx="1581864" cy="411393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884776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2000" b="0" i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rPr>
                  <a:t>사용자</a:t>
                </a:r>
              </a:p>
            </p:txBody>
          </p:sp>
          <p:cxnSp>
            <p:nvCxnSpPr>
              <p:cNvPr id="50222" name="직선 연결선 50221"/>
              <p:cNvCxnSpPr/>
              <p:nvPr/>
            </p:nvCxnSpPr>
            <p:spPr>
              <a:xfrm>
                <a:off x="2888964" y="3270150"/>
                <a:ext cx="0" cy="3178022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23" name="직선 연결선 50222"/>
              <p:cNvCxnSpPr/>
              <p:nvPr/>
            </p:nvCxnSpPr>
            <p:spPr>
              <a:xfrm>
                <a:off x="2888964" y="6448173"/>
                <a:ext cx="249359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24" name="직선 연결선 50223"/>
              <p:cNvCxnSpPr/>
              <p:nvPr/>
            </p:nvCxnSpPr>
            <p:spPr>
              <a:xfrm>
                <a:off x="2888964" y="5183954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28" name="직선 연결선 50227"/>
              <p:cNvCxnSpPr/>
              <p:nvPr/>
            </p:nvCxnSpPr>
            <p:spPr>
              <a:xfrm>
                <a:off x="2888964" y="3570320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29" name="직선 연결선 50228"/>
              <p:cNvCxnSpPr/>
              <p:nvPr/>
            </p:nvCxnSpPr>
            <p:spPr>
              <a:xfrm>
                <a:off x="2904877" y="3976911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30" name="직선 연결선 50229"/>
              <p:cNvCxnSpPr/>
              <p:nvPr/>
            </p:nvCxnSpPr>
            <p:spPr>
              <a:xfrm>
                <a:off x="3416270" y="5295122"/>
                <a:ext cx="0" cy="700395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31" name="직선 연결선 50230"/>
              <p:cNvCxnSpPr/>
              <p:nvPr/>
            </p:nvCxnSpPr>
            <p:spPr>
              <a:xfrm>
                <a:off x="3416270" y="5569886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32" name="직선 연결선 50231"/>
              <p:cNvCxnSpPr/>
              <p:nvPr/>
            </p:nvCxnSpPr>
            <p:spPr>
              <a:xfrm>
                <a:off x="3427381" y="5995518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50233" name="Group 2"/>
              <p:cNvGrpSpPr/>
              <p:nvPr/>
            </p:nvGrpSpPr>
            <p:grpSpPr>
              <a:xfrm>
                <a:off x="2636422" y="2996949"/>
                <a:ext cx="1656516" cy="274764"/>
                <a:chOff x="2636422" y="2996949"/>
                <a:chExt cx="1656516" cy="274764"/>
              </a:xfrm>
            </p:grpSpPr>
            <p:sp>
              <p:nvSpPr>
                <p:cNvPr id="50234" name="직사각형 50233"/>
                <p:cNvSpPr/>
                <p:nvPr/>
              </p:nvSpPr>
              <p:spPr>
                <a:xfrm>
                  <a:off x="2636422" y="2996949"/>
                  <a:ext cx="503465" cy="274764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35" name="TextBox 50234"/>
                <p:cNvSpPr txBox="1"/>
                <p:nvPr/>
              </p:nvSpPr>
              <p:spPr>
                <a:xfrm>
                  <a:off x="3139887" y="2996949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0" lang="ko-KR" altLang="en-US" sz="1200" b="1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마이페이지</a:t>
                  </a:r>
                </a:p>
              </p:txBody>
            </p:sp>
          </p:grpSp>
          <p:grpSp>
            <p:nvGrpSpPr>
              <p:cNvPr id="50236" name="Group 2"/>
              <p:cNvGrpSpPr/>
              <p:nvPr/>
            </p:nvGrpSpPr>
            <p:grpSpPr>
              <a:xfrm>
                <a:off x="3139887" y="3433747"/>
                <a:ext cx="1659698" cy="274764"/>
                <a:chOff x="3139887" y="3433747"/>
                <a:chExt cx="1659698" cy="274764"/>
              </a:xfrm>
            </p:grpSpPr>
            <p:sp>
              <p:nvSpPr>
                <p:cNvPr id="50237" name="직사각형 50236"/>
                <p:cNvSpPr/>
                <p:nvPr/>
              </p:nvSpPr>
              <p:spPr>
                <a:xfrm>
                  <a:off x="3139887" y="3433747"/>
                  <a:ext cx="505084" cy="274764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38" name="TextBox 50237"/>
                <p:cNvSpPr txBox="1"/>
                <p:nvPr/>
              </p:nvSpPr>
              <p:spPr>
                <a:xfrm>
                  <a:off x="3644971" y="3433747"/>
                  <a:ext cx="1154614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장바구니</a:t>
                  </a:r>
                </a:p>
              </p:txBody>
            </p:sp>
          </p:grpSp>
          <p:grpSp>
            <p:nvGrpSpPr>
              <p:cNvPr id="50239" name="Group 2"/>
              <p:cNvGrpSpPr/>
              <p:nvPr/>
            </p:nvGrpSpPr>
            <p:grpSpPr>
              <a:xfrm>
                <a:off x="3139887" y="5050564"/>
                <a:ext cx="1658135" cy="282693"/>
                <a:chOff x="3139887" y="5050564"/>
                <a:chExt cx="1658135" cy="282693"/>
              </a:xfrm>
            </p:grpSpPr>
            <p:sp>
              <p:nvSpPr>
                <p:cNvPr id="50240" name="직사각형 50239"/>
                <p:cNvSpPr/>
                <p:nvPr/>
              </p:nvSpPr>
              <p:spPr>
                <a:xfrm>
                  <a:off x="3139887" y="5050564"/>
                  <a:ext cx="505084" cy="274764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44" name="TextBox 50243"/>
                <p:cNvSpPr txBox="1"/>
                <p:nvPr/>
              </p:nvSpPr>
              <p:spPr>
                <a:xfrm>
                  <a:off x="3644971" y="5060056"/>
                  <a:ext cx="1153050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쪽지함</a:t>
                  </a:r>
                </a:p>
              </p:txBody>
            </p:sp>
          </p:grpSp>
          <p:grpSp>
            <p:nvGrpSpPr>
              <p:cNvPr id="50245" name="Group 2"/>
              <p:cNvGrpSpPr/>
              <p:nvPr/>
            </p:nvGrpSpPr>
            <p:grpSpPr>
              <a:xfrm>
                <a:off x="3139887" y="3845084"/>
                <a:ext cx="1659698" cy="1095875"/>
                <a:chOff x="3139887" y="3845084"/>
                <a:chExt cx="1659698" cy="1095875"/>
              </a:xfrm>
            </p:grpSpPr>
            <p:sp>
              <p:nvSpPr>
                <p:cNvPr id="50246" name="직사각형 50245"/>
                <p:cNvSpPr/>
                <p:nvPr/>
              </p:nvSpPr>
              <p:spPr>
                <a:xfrm>
                  <a:off x="3139887" y="3845084"/>
                  <a:ext cx="505084" cy="274764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47" name="TextBox 50246"/>
                <p:cNvSpPr txBox="1"/>
                <p:nvPr/>
              </p:nvSpPr>
              <p:spPr>
                <a:xfrm>
                  <a:off x="3644971" y="3845084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강좌관리</a:t>
                  </a:r>
                </a:p>
              </p:txBody>
            </p:sp>
            <p:sp>
              <p:nvSpPr>
                <p:cNvPr id="50248" name="TextBox 50247"/>
                <p:cNvSpPr txBox="1"/>
                <p:nvPr/>
              </p:nvSpPr>
              <p:spPr>
                <a:xfrm>
                  <a:off x="3644971" y="4256421"/>
                  <a:ext cx="1154614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강좌등록</a:t>
                  </a:r>
                </a:p>
              </p:txBody>
            </p:sp>
            <p:sp>
              <p:nvSpPr>
                <p:cNvPr id="50249" name="직사각형 50248"/>
                <p:cNvSpPr/>
                <p:nvPr/>
              </p:nvSpPr>
              <p:spPr>
                <a:xfrm>
                  <a:off x="3139887" y="4256421"/>
                  <a:ext cx="505084" cy="273201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50" name="TextBox 50249"/>
                <p:cNvSpPr txBox="1"/>
                <p:nvPr/>
              </p:nvSpPr>
              <p:spPr>
                <a:xfrm>
                  <a:off x="3646534" y="4667759"/>
                  <a:ext cx="1153050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dirty="0" smtClean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강사페이</a:t>
                  </a:r>
                  <a:r>
                    <a:rPr kumimoji="1" lang="ko-KR" altLang="en-US" sz="1200" dirty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지</a:t>
                  </a:r>
                  <a:endParaRPr kumimoji="1" lang="ko-KR" altLang="en-US" sz="1200" b="0" i="0" dirty="0">
                    <a:solidFill>
                      <a:srgbClr val="000000">
                        <a:alpha val="100000"/>
                      </a:srgbClr>
                    </a:solidFill>
                    <a:latin typeface="나눔스퀘어"/>
                    <a:ea typeface="나눔스퀘어"/>
                  </a:endParaRPr>
                </a:p>
              </p:txBody>
            </p:sp>
            <p:sp>
              <p:nvSpPr>
                <p:cNvPr id="50251" name="직사각형 50250"/>
                <p:cNvSpPr/>
                <p:nvPr/>
              </p:nvSpPr>
              <p:spPr>
                <a:xfrm>
                  <a:off x="3158982" y="4667759"/>
                  <a:ext cx="485988" cy="273201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</p:grpSp>
          <p:grpSp>
            <p:nvGrpSpPr>
              <p:cNvPr id="50252" name="Group 2"/>
              <p:cNvGrpSpPr/>
              <p:nvPr/>
            </p:nvGrpSpPr>
            <p:grpSpPr>
              <a:xfrm>
                <a:off x="3139887" y="6311600"/>
                <a:ext cx="1658135" cy="273145"/>
                <a:chOff x="3139887" y="6311600"/>
                <a:chExt cx="1658135" cy="273145"/>
              </a:xfrm>
            </p:grpSpPr>
            <p:sp>
              <p:nvSpPr>
                <p:cNvPr id="50253" name="직사각형 50252"/>
                <p:cNvSpPr/>
                <p:nvPr/>
              </p:nvSpPr>
              <p:spPr>
                <a:xfrm>
                  <a:off x="3139887" y="6311600"/>
                  <a:ext cx="505084" cy="273145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54" name="TextBox 50253"/>
                <p:cNvSpPr txBox="1"/>
                <p:nvPr/>
              </p:nvSpPr>
              <p:spPr>
                <a:xfrm>
                  <a:off x="3644971" y="6311600"/>
                  <a:ext cx="1153050" cy="273145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회원정보수정</a:t>
                  </a:r>
                </a:p>
              </p:txBody>
            </p:sp>
          </p:grpSp>
          <p:grpSp>
            <p:nvGrpSpPr>
              <p:cNvPr id="50255" name="Group 2"/>
              <p:cNvGrpSpPr/>
              <p:nvPr/>
            </p:nvGrpSpPr>
            <p:grpSpPr>
              <a:xfrm>
                <a:off x="3678305" y="5474576"/>
                <a:ext cx="1658135" cy="274764"/>
                <a:chOff x="3678305" y="5474576"/>
                <a:chExt cx="1658135" cy="274764"/>
              </a:xfrm>
            </p:grpSpPr>
            <p:sp>
              <p:nvSpPr>
                <p:cNvPr id="50256" name="직사각형 50255"/>
                <p:cNvSpPr/>
                <p:nvPr/>
              </p:nvSpPr>
              <p:spPr>
                <a:xfrm>
                  <a:off x="3678305" y="5474576"/>
                  <a:ext cx="505084" cy="274764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60" name="TextBox 50259"/>
                <p:cNvSpPr txBox="1"/>
                <p:nvPr/>
              </p:nvSpPr>
              <p:spPr>
                <a:xfrm>
                  <a:off x="4183389" y="5474576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수신함</a:t>
                  </a:r>
                </a:p>
              </p:txBody>
            </p:sp>
          </p:grpSp>
          <p:grpSp>
            <p:nvGrpSpPr>
              <p:cNvPr id="50261" name="Group 2"/>
              <p:cNvGrpSpPr/>
              <p:nvPr/>
            </p:nvGrpSpPr>
            <p:grpSpPr>
              <a:xfrm>
                <a:off x="3678305" y="5831920"/>
                <a:ext cx="1658135" cy="273201"/>
                <a:chOff x="3678305" y="5831920"/>
                <a:chExt cx="1658135" cy="273201"/>
              </a:xfrm>
            </p:grpSpPr>
            <p:sp>
              <p:nvSpPr>
                <p:cNvPr id="50262" name="직사각형 50261"/>
                <p:cNvSpPr/>
                <p:nvPr/>
              </p:nvSpPr>
              <p:spPr>
                <a:xfrm>
                  <a:off x="3678305" y="5831920"/>
                  <a:ext cx="505084" cy="273201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63" name="TextBox 50262"/>
                <p:cNvSpPr txBox="1"/>
                <p:nvPr/>
              </p:nvSpPr>
              <p:spPr>
                <a:xfrm>
                  <a:off x="4183389" y="5831920"/>
                  <a:ext cx="1153050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발신함</a:t>
                  </a:r>
                </a:p>
              </p:txBody>
            </p:sp>
          </p:grpSp>
          <p:cxnSp>
            <p:nvCxnSpPr>
              <p:cNvPr id="50264" name="직선 연결선 50263"/>
              <p:cNvCxnSpPr/>
              <p:nvPr/>
            </p:nvCxnSpPr>
            <p:spPr>
              <a:xfrm>
                <a:off x="5731864" y="3270150"/>
                <a:ext cx="0" cy="1259472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65" name="직선 연결선 50264"/>
              <p:cNvCxnSpPr/>
              <p:nvPr/>
            </p:nvCxnSpPr>
            <p:spPr>
              <a:xfrm>
                <a:off x="5731864" y="4529623"/>
                <a:ext cx="250978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66" name="직선 연결선 50265"/>
              <p:cNvCxnSpPr/>
              <p:nvPr/>
            </p:nvCxnSpPr>
            <p:spPr>
              <a:xfrm>
                <a:off x="5716007" y="4049943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67" name="직선 연결선 50266"/>
              <p:cNvCxnSpPr/>
              <p:nvPr/>
            </p:nvCxnSpPr>
            <p:spPr>
              <a:xfrm>
                <a:off x="5716007" y="3570320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50268" name="Group 2"/>
              <p:cNvGrpSpPr/>
              <p:nvPr/>
            </p:nvGrpSpPr>
            <p:grpSpPr>
              <a:xfrm>
                <a:off x="5947890" y="3433747"/>
                <a:ext cx="1658079" cy="274764"/>
                <a:chOff x="5947890" y="3433747"/>
                <a:chExt cx="1658079" cy="274764"/>
              </a:xfrm>
            </p:grpSpPr>
            <p:sp>
              <p:nvSpPr>
                <p:cNvPr id="50269" name="직사각형 50268"/>
                <p:cNvSpPr/>
                <p:nvPr/>
              </p:nvSpPr>
              <p:spPr>
                <a:xfrm>
                  <a:off x="5947890" y="3433747"/>
                  <a:ext cx="505028" cy="274764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70" name="TextBox 50269"/>
                <p:cNvSpPr txBox="1"/>
                <p:nvPr/>
              </p:nvSpPr>
              <p:spPr>
                <a:xfrm>
                  <a:off x="6452918" y="3433747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취미IN</a:t>
                  </a:r>
                </a:p>
              </p:txBody>
            </p:sp>
          </p:grpSp>
          <p:grpSp>
            <p:nvGrpSpPr>
              <p:cNvPr id="50271" name="Group 2"/>
              <p:cNvGrpSpPr/>
              <p:nvPr/>
            </p:nvGrpSpPr>
            <p:grpSpPr>
              <a:xfrm>
                <a:off x="5947890" y="3913370"/>
                <a:ext cx="1658079" cy="274764"/>
                <a:chOff x="5947890" y="3913370"/>
                <a:chExt cx="1658079" cy="274764"/>
              </a:xfrm>
            </p:grpSpPr>
            <p:sp>
              <p:nvSpPr>
                <p:cNvPr id="50272" name="직사각형 50271"/>
                <p:cNvSpPr/>
                <p:nvPr/>
              </p:nvSpPr>
              <p:spPr>
                <a:xfrm>
                  <a:off x="5947890" y="3913370"/>
                  <a:ext cx="505028" cy="274764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76" name="TextBox 50275"/>
                <p:cNvSpPr txBox="1"/>
                <p:nvPr/>
              </p:nvSpPr>
              <p:spPr>
                <a:xfrm>
                  <a:off x="6452918" y="3913370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Q</a:t>
                  </a: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바탕"/>
                      <a:ea typeface="나눔스퀘어"/>
                    </a:rPr>
                    <a:t>&amp;</a:t>
                  </a: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A</a:t>
                  </a:r>
                </a:p>
              </p:txBody>
            </p:sp>
          </p:grpSp>
          <p:grpSp>
            <p:nvGrpSpPr>
              <p:cNvPr id="50277" name="Group 2"/>
              <p:cNvGrpSpPr/>
              <p:nvPr/>
            </p:nvGrpSpPr>
            <p:grpSpPr>
              <a:xfrm>
                <a:off x="5947890" y="4392995"/>
                <a:ext cx="1658079" cy="274764"/>
                <a:chOff x="5947890" y="4392994"/>
                <a:chExt cx="1658079" cy="274764"/>
              </a:xfrm>
            </p:grpSpPr>
            <p:sp>
              <p:nvSpPr>
                <p:cNvPr id="50278" name="직사각형 50277"/>
                <p:cNvSpPr/>
                <p:nvPr/>
              </p:nvSpPr>
              <p:spPr>
                <a:xfrm>
                  <a:off x="5947890" y="4392994"/>
                  <a:ext cx="505028" cy="274764"/>
                </a:xfrm>
                <a:prstGeom prst="rect">
                  <a:avLst/>
                </a:prstGeom>
                <a:solidFill>
                  <a:srgbClr val="333F4F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79" name="TextBox 50278"/>
                <p:cNvSpPr txBox="1"/>
                <p:nvPr/>
              </p:nvSpPr>
              <p:spPr>
                <a:xfrm>
                  <a:off x="6452918" y="4392994"/>
                  <a:ext cx="1153050" cy="274764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FAQ</a:t>
                  </a:r>
                </a:p>
              </p:txBody>
            </p:sp>
          </p:grpSp>
          <p:cxnSp>
            <p:nvCxnSpPr>
              <p:cNvPr id="50280" name="직선 연결선 50279"/>
              <p:cNvCxnSpPr/>
              <p:nvPr/>
            </p:nvCxnSpPr>
            <p:spPr>
              <a:xfrm>
                <a:off x="8851148" y="3117664"/>
                <a:ext cx="0" cy="795706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81" name="직선 연결선 50280"/>
              <p:cNvCxnSpPr/>
              <p:nvPr/>
            </p:nvCxnSpPr>
            <p:spPr>
              <a:xfrm>
                <a:off x="8835291" y="3897513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82" name="직선 연결선 50281"/>
              <p:cNvCxnSpPr/>
              <p:nvPr/>
            </p:nvCxnSpPr>
            <p:spPr>
              <a:xfrm>
                <a:off x="8835291" y="3417834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50283" name="Group 2"/>
              <p:cNvGrpSpPr/>
              <p:nvPr/>
            </p:nvGrpSpPr>
            <p:grpSpPr>
              <a:xfrm>
                <a:off x="8598606" y="2871488"/>
                <a:ext cx="1656516" cy="273201"/>
                <a:chOff x="8598606" y="2871487"/>
                <a:chExt cx="1656516" cy="273201"/>
              </a:xfrm>
            </p:grpSpPr>
            <p:sp>
              <p:nvSpPr>
                <p:cNvPr id="50284" name="직사각형 50283"/>
                <p:cNvSpPr/>
                <p:nvPr/>
              </p:nvSpPr>
              <p:spPr>
                <a:xfrm>
                  <a:off x="8598606" y="2871487"/>
                  <a:ext cx="505084" cy="273201"/>
                </a:xfrm>
                <a:prstGeom prst="rect">
                  <a:avLst/>
                </a:prstGeom>
                <a:solidFill>
                  <a:srgbClr val="548235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85" name="TextBox 50284"/>
                <p:cNvSpPr txBox="1"/>
                <p:nvPr/>
              </p:nvSpPr>
              <p:spPr>
                <a:xfrm>
                  <a:off x="9103690" y="2871487"/>
                  <a:ext cx="1151431" cy="273201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0" lang="ko-KR" altLang="en-US" sz="1200" b="1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게시판관리</a:t>
                  </a:r>
                </a:p>
              </p:txBody>
            </p:sp>
          </p:grpSp>
          <p:grpSp>
            <p:nvGrpSpPr>
              <p:cNvPr id="50286" name="Group 2"/>
              <p:cNvGrpSpPr/>
              <p:nvPr/>
            </p:nvGrpSpPr>
            <p:grpSpPr>
              <a:xfrm>
                <a:off x="9071920" y="3290809"/>
                <a:ext cx="1658080" cy="273145"/>
                <a:chOff x="9071920" y="3290809"/>
                <a:chExt cx="1658080" cy="273145"/>
              </a:xfrm>
            </p:grpSpPr>
            <p:sp>
              <p:nvSpPr>
                <p:cNvPr id="50287" name="직사각형 50286"/>
                <p:cNvSpPr/>
                <p:nvPr/>
              </p:nvSpPr>
              <p:spPr>
                <a:xfrm>
                  <a:off x="9071920" y="3290809"/>
                  <a:ext cx="505028" cy="273145"/>
                </a:xfrm>
                <a:prstGeom prst="rect">
                  <a:avLst/>
                </a:prstGeom>
                <a:solidFill>
                  <a:srgbClr val="8FABDB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88" name="TextBox 50287"/>
                <p:cNvSpPr txBox="1"/>
                <p:nvPr/>
              </p:nvSpPr>
              <p:spPr>
                <a:xfrm>
                  <a:off x="9576949" y="3290809"/>
                  <a:ext cx="1153050" cy="273145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FAQ관리</a:t>
                  </a:r>
                </a:p>
              </p:txBody>
            </p:sp>
          </p:grpSp>
          <p:grpSp>
            <p:nvGrpSpPr>
              <p:cNvPr id="50292" name="Group 2"/>
              <p:cNvGrpSpPr/>
              <p:nvPr/>
            </p:nvGrpSpPr>
            <p:grpSpPr>
              <a:xfrm>
                <a:off x="9071920" y="3776798"/>
                <a:ext cx="1658080" cy="273145"/>
                <a:chOff x="9071920" y="3776798"/>
                <a:chExt cx="1658080" cy="273145"/>
              </a:xfrm>
            </p:grpSpPr>
            <p:sp>
              <p:nvSpPr>
                <p:cNvPr id="50293" name="직사각형 50292"/>
                <p:cNvSpPr/>
                <p:nvPr/>
              </p:nvSpPr>
              <p:spPr>
                <a:xfrm>
                  <a:off x="9071920" y="3776798"/>
                  <a:ext cx="505028" cy="273145"/>
                </a:xfrm>
                <a:prstGeom prst="rect">
                  <a:avLst/>
                </a:prstGeom>
                <a:solidFill>
                  <a:srgbClr val="8FABDB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94" name="TextBox 50293"/>
                <p:cNvSpPr txBox="1"/>
                <p:nvPr/>
              </p:nvSpPr>
              <p:spPr>
                <a:xfrm>
                  <a:off x="9576949" y="3776798"/>
                  <a:ext cx="1153050" cy="273145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Q</a:t>
                  </a: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바탕"/>
                      <a:ea typeface="나눔스퀘어"/>
                    </a:rPr>
                    <a:t>&amp;</a:t>
                  </a: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A답변</a:t>
                  </a:r>
                </a:p>
              </p:txBody>
            </p:sp>
          </p:grpSp>
          <p:cxnSp>
            <p:nvCxnSpPr>
              <p:cNvPr id="50295" name="직선 연결선 50294"/>
              <p:cNvCxnSpPr/>
              <p:nvPr/>
            </p:nvCxnSpPr>
            <p:spPr>
              <a:xfrm>
                <a:off x="8867061" y="4461336"/>
                <a:ext cx="0" cy="360527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296" name="직선 연결선 50295"/>
              <p:cNvCxnSpPr/>
              <p:nvPr/>
            </p:nvCxnSpPr>
            <p:spPr>
              <a:xfrm>
                <a:off x="8867061" y="4809133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50297" name="Group 2"/>
              <p:cNvGrpSpPr/>
              <p:nvPr/>
            </p:nvGrpSpPr>
            <p:grpSpPr>
              <a:xfrm>
                <a:off x="8598606" y="4240564"/>
                <a:ext cx="1658135" cy="273145"/>
                <a:chOff x="8598606" y="4240564"/>
                <a:chExt cx="1658135" cy="273145"/>
              </a:xfrm>
            </p:grpSpPr>
            <p:sp>
              <p:nvSpPr>
                <p:cNvPr id="50298" name="직사각형 50297"/>
                <p:cNvSpPr/>
                <p:nvPr/>
              </p:nvSpPr>
              <p:spPr>
                <a:xfrm>
                  <a:off x="8598606" y="4240564"/>
                  <a:ext cx="505084" cy="273145"/>
                </a:xfrm>
                <a:prstGeom prst="rect">
                  <a:avLst/>
                </a:prstGeom>
                <a:solidFill>
                  <a:srgbClr val="548235"/>
                </a:solidFill>
                <a:ln w="9525" cap="flat" cmpd="sng" algn="ctr">
                  <a:noFill/>
                  <a:prstDash val="solid"/>
                  <a:round/>
                </a:ln>
              </p:spPr>
            </p:sp>
            <p:sp>
              <p:nvSpPr>
                <p:cNvPr id="50299" name="TextBox 50298"/>
                <p:cNvSpPr txBox="1"/>
                <p:nvPr/>
              </p:nvSpPr>
              <p:spPr>
                <a:xfrm>
                  <a:off x="9103690" y="4240564"/>
                  <a:ext cx="1153050" cy="273145"/>
                </a:xfrm>
                <a:prstGeom prst="rect">
                  <a:avLst/>
                </a:prstGeom>
                <a:solidFill>
                  <a:srgbClr val="F2F2F2"/>
                </a:solidFill>
                <a:ln w="9525" cap="flat" cmpd="sng" algn="ctr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0" lang="ko-KR" altLang="en-US" sz="1200" b="1" i="0">
                      <a:solidFill>
                        <a:srgbClr val="000000">
                          <a:alpha val="100000"/>
                        </a:srgbClr>
                      </a:solidFill>
                      <a:latin typeface="나눔스퀘어"/>
                      <a:ea typeface="나눔스퀘어"/>
                    </a:rPr>
                    <a:t>회원관리</a:t>
                  </a:r>
                </a:p>
              </p:txBody>
            </p:sp>
          </p:grpSp>
          <p:cxnSp>
            <p:nvCxnSpPr>
              <p:cNvPr id="50300" name="직선 연결선 50299"/>
              <p:cNvCxnSpPr/>
              <p:nvPr/>
            </p:nvCxnSpPr>
            <p:spPr>
              <a:xfrm>
                <a:off x="2904877" y="4388248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0301" name="직선 연결선 50300"/>
              <p:cNvCxnSpPr/>
              <p:nvPr/>
            </p:nvCxnSpPr>
            <p:spPr>
              <a:xfrm>
                <a:off x="2923917" y="4798022"/>
                <a:ext cx="250922" cy="0"/>
              </a:xfrm>
              <a:prstGeom prst="line">
                <a:avLst/>
              </a:prstGeom>
              <a:ln w="15857" cap="flat" cmpd="sng" algn="ctr">
                <a:solidFill>
                  <a:srgbClr val="000000"/>
                </a:solidFill>
                <a:prstDash val="solid"/>
                <a:miter/>
              </a:ln>
            </p:spPr>
          </p:cxnSp>
        </p:grpSp>
        <p:sp>
          <p:nvSpPr>
            <p:cNvPr id="50302" name="직사각형 50301"/>
            <p:cNvSpPr/>
            <p:nvPr/>
          </p:nvSpPr>
          <p:spPr>
            <a:xfrm>
              <a:off x="9116365" y="5565140"/>
              <a:ext cx="505084" cy="273145"/>
            </a:xfrm>
            <a:prstGeom prst="rect">
              <a:avLst/>
            </a:prstGeom>
            <a:solidFill>
              <a:srgbClr val="8FABDB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50303" name="TextBox 50302"/>
            <p:cNvSpPr txBox="1"/>
            <p:nvPr/>
          </p:nvSpPr>
          <p:spPr>
            <a:xfrm>
              <a:off x="9621449" y="5565140"/>
              <a:ext cx="1153050" cy="273145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200" b="0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신고강좌 관리</a:t>
              </a:r>
            </a:p>
          </p:txBody>
        </p:sp>
        <p:cxnSp>
          <p:nvCxnSpPr>
            <p:cNvPr id="50304" name="직선 연결선 50303"/>
            <p:cNvCxnSpPr/>
            <p:nvPr/>
          </p:nvCxnSpPr>
          <p:spPr>
            <a:xfrm>
              <a:off x="8879735" y="5368210"/>
              <a:ext cx="0" cy="360527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50308" name="직선 연결선 50307"/>
            <p:cNvCxnSpPr/>
            <p:nvPr/>
          </p:nvCxnSpPr>
          <p:spPr>
            <a:xfrm>
              <a:off x="8881354" y="5714443"/>
              <a:ext cx="250922" cy="0"/>
            </a:xfrm>
            <a:prstGeom prst="line">
              <a:avLst/>
            </a:prstGeom>
            <a:ln w="15857" cap="flat" cmpd="sng" algn="ctr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50309" name="직사각형 50308"/>
            <p:cNvSpPr/>
            <p:nvPr/>
          </p:nvSpPr>
          <p:spPr>
            <a:xfrm>
              <a:off x="8612900" y="5145819"/>
              <a:ext cx="503465" cy="274764"/>
            </a:xfrm>
            <a:prstGeom prst="rect">
              <a:avLst/>
            </a:prstGeom>
            <a:solidFill>
              <a:srgbClr val="548235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50310" name="TextBox 50309"/>
            <p:cNvSpPr txBox="1"/>
            <p:nvPr/>
          </p:nvSpPr>
          <p:spPr>
            <a:xfrm>
              <a:off x="9116365" y="5145819"/>
              <a:ext cx="1154669" cy="27476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1200" b="1" i="0">
                  <a:solidFill>
                    <a:srgbClr val="000000">
                      <a:alpha val="100000"/>
                    </a:srgbClr>
                  </a:solidFill>
                  <a:latin typeface="나눔스퀘어"/>
                  <a:ea typeface="나눔스퀘어"/>
                </a:rPr>
                <a:t>강좌관리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494" y="6181793"/>
            <a:ext cx="1487496" cy="420772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  <a:defRPr lang="ko-KR" altLang="en-US"/>
              </a:pPr>
              <a:t>45</a:t>
            </a:fld>
            <a:endParaRPr lang="en-US"/>
          </a:p>
        </p:txBody>
      </p:sp>
      <p:sp>
        <p:nvSpPr>
          <p:cNvPr id="224" name="Shape 224"/>
          <p:cNvSpPr txBox="1"/>
          <p:nvPr/>
        </p:nvSpPr>
        <p:spPr>
          <a:xfrm>
            <a:off x="425454" y="158939"/>
            <a:ext cx="2181741" cy="418132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292" y="4039378"/>
            <a:ext cx="4666785" cy="1188053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9.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/>
                <a:ea typeface="tvN 즐거운이야기 Bold"/>
              </a:rPr>
              <a:t>스토리보드</a:t>
            </a:r>
            <a:endParaRPr lang="ko-KR" altLang="en-US" sz="6000" dirty="0">
              <a:solidFill>
                <a:schemeClr val="bg1"/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716" y="5949088"/>
            <a:ext cx="2232393" cy="936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331" y="5373064"/>
            <a:ext cx="558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dirty="0" err="1">
                <a:solidFill>
                  <a:schemeClr val="bg1"/>
                </a:solidFill>
                <a:latin typeface="나눔스퀘어"/>
                <a:ea typeface="나눔스퀘어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     2.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회원가입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   3. </a:t>
            </a:r>
            <a:r>
              <a:rPr lang="en-US" altLang="ko-KR" dirty="0" err="1">
                <a:solidFill>
                  <a:schemeClr val="bg1"/>
                </a:solidFill>
                <a:latin typeface="나눔스퀘어"/>
                <a:ea typeface="나눔스퀘어"/>
              </a:rPr>
              <a:t>MyPage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98" y="5805083"/>
            <a:ext cx="5251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취미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컨설턴트  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5.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취미 검색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커뮤니티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직사각형 52227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2229" name="직선 연결선 52228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2230" name="직선 연결선 52229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2231" name="Group 1"/>
          <p:cNvGrpSpPr/>
          <p:nvPr/>
        </p:nvGrpSpPr>
        <p:grpSpPr>
          <a:xfrm>
            <a:off x="861341" y="3757758"/>
            <a:ext cx="3191517" cy="1016422"/>
            <a:chOff x="1148304" y="3757758"/>
            <a:chExt cx="4254802" cy="1016422"/>
          </a:xfrm>
        </p:grpSpPr>
        <p:sp>
          <p:nvSpPr>
            <p:cNvPr id="52232" name="직사각형 52231"/>
            <p:cNvSpPr/>
            <p:nvPr/>
          </p:nvSpPr>
          <p:spPr>
            <a:xfrm>
              <a:off x="1148304" y="3757758"/>
              <a:ext cx="4254802" cy="1016422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2233" name="직선 연결선 52232"/>
            <p:cNvCxnSpPr/>
            <p:nvPr/>
          </p:nvCxnSpPr>
          <p:spPr>
            <a:xfrm>
              <a:off x="1148304" y="3757758"/>
              <a:ext cx="4254802" cy="1016422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2234" name="직선 연결선 52233"/>
            <p:cNvCxnSpPr/>
            <p:nvPr/>
          </p:nvCxnSpPr>
          <p:spPr>
            <a:xfrm flipV="1">
              <a:off x="1154614" y="3775178"/>
              <a:ext cx="4248493" cy="9990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2235" name="TextBox 52234"/>
          <p:cNvSpPr txBox="1"/>
          <p:nvPr/>
        </p:nvSpPr>
        <p:spPr>
          <a:xfrm>
            <a:off x="970700" y="3438496"/>
            <a:ext cx="2341185" cy="2636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안녕하세요 Hobby go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!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입니다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2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36" name="Group 2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2237" name="직사각형 52236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2238" name="직선 연결선 52237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2239" name="직선 연결선 52238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2245" name="TextBox 52244"/>
          <p:cNvSpPr txBox="1"/>
          <p:nvPr/>
        </p:nvSpPr>
        <p:spPr>
          <a:xfrm>
            <a:off x="819626" y="4791657"/>
            <a:ext cx="3271386" cy="9973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당신의 취미를 찾아드리는 Hobby go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!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입니다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매일같이 지치고 힘든 일상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반복되는 의미 없는 하루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좋은 취미 하나로 일상에 즐거운 변화를 가져와 보는 것은 어떨까요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?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C조가 제안하는 새로운 일상제안 HOBBY GO</a:t>
            </a: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!</a:t>
            </a:r>
            <a:endParaRPr kumimoji="1" lang="ko-KR" altLang="en-US" sz="12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46" name="Group 3"/>
          <p:cNvGrpSpPr/>
          <p:nvPr/>
        </p:nvGrpSpPr>
        <p:grpSpPr>
          <a:xfrm>
            <a:off x="4338785" y="3505216"/>
            <a:ext cx="1952570" cy="2358474"/>
            <a:chOff x="5784293" y="3505216"/>
            <a:chExt cx="2603088" cy="2358474"/>
          </a:xfrm>
        </p:grpSpPr>
        <p:sp>
          <p:nvSpPr>
            <p:cNvPr id="52247" name="직사각형 52246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5784293" y="3583050"/>
              <a:ext cx="2603088" cy="2280640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2248" name="TextBox 52247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5836722" y="3505216"/>
              <a:ext cx="562203" cy="29380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8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빠른 검색</a:t>
              </a:r>
            </a:p>
          </p:txBody>
        </p:sp>
      </p:grpSp>
      <p:sp>
        <p:nvSpPr>
          <p:cNvPr id="52249" name="모서리가 둥근 직사각형 52248"/>
          <p:cNvSpPr/>
          <p:nvPr/>
        </p:nvSpPr>
        <p:spPr>
          <a:xfrm>
            <a:off x="4582998" y="3768869"/>
            <a:ext cx="412200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운   동</a:t>
            </a:r>
          </a:p>
        </p:txBody>
      </p:sp>
      <p:sp>
        <p:nvSpPr>
          <p:cNvPr id="52250" name="모서리가 둥근 직사각형 52249"/>
          <p:cNvSpPr/>
          <p:nvPr/>
        </p:nvSpPr>
        <p:spPr>
          <a:xfrm>
            <a:off x="5060744" y="3768869"/>
            <a:ext cx="427655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피아노</a:t>
            </a:r>
          </a:p>
        </p:txBody>
      </p:sp>
      <p:sp>
        <p:nvSpPr>
          <p:cNvPr id="52251" name="모서리가 둥근 직사각형 52250"/>
          <p:cNvSpPr/>
          <p:nvPr/>
        </p:nvSpPr>
        <p:spPr>
          <a:xfrm>
            <a:off x="5552730" y="3768869"/>
            <a:ext cx="414587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미   술</a:t>
            </a:r>
          </a:p>
        </p:txBody>
      </p:sp>
      <p:sp>
        <p:nvSpPr>
          <p:cNvPr id="52252" name="모서리가 둥근 직사각형 52251"/>
          <p:cNvSpPr/>
          <p:nvPr/>
        </p:nvSpPr>
        <p:spPr>
          <a:xfrm>
            <a:off x="4582998" y="4075351"/>
            <a:ext cx="412200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사   진</a:t>
            </a:r>
          </a:p>
        </p:txBody>
      </p:sp>
      <p:sp>
        <p:nvSpPr>
          <p:cNvPr id="52253" name="모서리가 둥근 직사각형 52252"/>
          <p:cNvSpPr/>
          <p:nvPr/>
        </p:nvSpPr>
        <p:spPr>
          <a:xfrm>
            <a:off x="5066691" y="4086518"/>
            <a:ext cx="414587" cy="24137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기   타</a:t>
            </a:r>
          </a:p>
        </p:txBody>
      </p:sp>
      <p:sp>
        <p:nvSpPr>
          <p:cNvPr id="52254" name="모서리가 둥근 직사각형 52253"/>
          <p:cNvSpPr/>
          <p:nvPr/>
        </p:nvSpPr>
        <p:spPr>
          <a:xfrm>
            <a:off x="4575877" y="4542300"/>
            <a:ext cx="412200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서   울</a:t>
            </a:r>
          </a:p>
        </p:txBody>
      </p:sp>
      <p:sp>
        <p:nvSpPr>
          <p:cNvPr id="52255" name="모서리가 둥근 직사각형 52254"/>
          <p:cNvSpPr/>
          <p:nvPr/>
        </p:nvSpPr>
        <p:spPr>
          <a:xfrm>
            <a:off x="5051195" y="4539117"/>
            <a:ext cx="430083" cy="239867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 dirty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대   구</a:t>
            </a:r>
          </a:p>
        </p:txBody>
      </p:sp>
      <p:sp>
        <p:nvSpPr>
          <p:cNvPr id="52256" name="모서리가 둥근 직사각형 52255"/>
          <p:cNvSpPr/>
          <p:nvPr/>
        </p:nvSpPr>
        <p:spPr>
          <a:xfrm>
            <a:off x="5542007" y="4539117"/>
            <a:ext cx="41102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대   전</a:t>
            </a:r>
          </a:p>
        </p:txBody>
      </p:sp>
      <p:sp>
        <p:nvSpPr>
          <p:cNvPr id="52260" name="모서리가 둥근 직사각형 52259"/>
          <p:cNvSpPr/>
          <p:nvPr/>
        </p:nvSpPr>
        <p:spPr>
          <a:xfrm>
            <a:off x="4575877" y="4853581"/>
            <a:ext cx="412200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부   산</a:t>
            </a:r>
          </a:p>
        </p:txBody>
      </p:sp>
      <p:sp>
        <p:nvSpPr>
          <p:cNvPr id="52261" name="모서리가 둥근 직사각형 52260"/>
          <p:cNvSpPr/>
          <p:nvPr/>
        </p:nvSpPr>
        <p:spPr>
          <a:xfrm>
            <a:off x="5050022" y="4852014"/>
            <a:ext cx="43125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기   타</a:t>
            </a:r>
          </a:p>
        </p:txBody>
      </p:sp>
      <p:sp>
        <p:nvSpPr>
          <p:cNvPr id="52262" name="모서리가 둥근 직사각형 52261"/>
          <p:cNvSpPr/>
          <p:nvPr/>
        </p:nvSpPr>
        <p:spPr>
          <a:xfrm>
            <a:off x="4569888" y="5271280"/>
            <a:ext cx="453914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무    료</a:t>
            </a:r>
          </a:p>
        </p:txBody>
      </p:sp>
      <p:sp>
        <p:nvSpPr>
          <p:cNvPr id="52263" name="모서리가 둥근 직사각형 52262"/>
          <p:cNvSpPr/>
          <p:nvPr/>
        </p:nvSpPr>
        <p:spPr>
          <a:xfrm>
            <a:off x="5052409" y="5261788"/>
            <a:ext cx="435989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10만원</a:t>
            </a:r>
          </a:p>
        </p:txBody>
      </p:sp>
      <p:sp>
        <p:nvSpPr>
          <p:cNvPr id="52264" name="모서리가 둥근 직사각형 52263"/>
          <p:cNvSpPr/>
          <p:nvPr/>
        </p:nvSpPr>
        <p:spPr>
          <a:xfrm>
            <a:off x="5550384" y="5256989"/>
            <a:ext cx="43837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20만원</a:t>
            </a:r>
          </a:p>
        </p:txBody>
      </p:sp>
      <p:sp>
        <p:nvSpPr>
          <p:cNvPr id="52265" name="모서리가 둥근 직사각형 52264"/>
          <p:cNvSpPr/>
          <p:nvPr/>
        </p:nvSpPr>
        <p:spPr>
          <a:xfrm>
            <a:off x="4580611" y="5566704"/>
            <a:ext cx="436031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30만원</a:t>
            </a:r>
          </a:p>
        </p:txBody>
      </p:sp>
      <p:sp>
        <p:nvSpPr>
          <p:cNvPr id="52266" name="모서리가 둥근 직사각형 52265"/>
          <p:cNvSpPr/>
          <p:nvPr/>
        </p:nvSpPr>
        <p:spPr>
          <a:xfrm>
            <a:off x="5061916" y="5566707"/>
            <a:ext cx="447925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 dirty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기    타</a:t>
            </a:r>
          </a:p>
        </p:txBody>
      </p:sp>
      <p:sp>
        <p:nvSpPr>
          <p:cNvPr id="52267" name="TextBox 52266"/>
          <p:cNvSpPr txBox="1"/>
          <p:nvPr/>
        </p:nvSpPr>
        <p:spPr>
          <a:xfrm>
            <a:off x="4593720" y="3608455"/>
            <a:ext cx="318092" cy="2144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5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취미</a:t>
            </a:r>
          </a:p>
        </p:txBody>
      </p:sp>
      <p:sp>
        <p:nvSpPr>
          <p:cNvPr id="52268" name="TextBox 52267"/>
          <p:cNvSpPr txBox="1"/>
          <p:nvPr/>
        </p:nvSpPr>
        <p:spPr>
          <a:xfrm>
            <a:off x="4593720" y="4327890"/>
            <a:ext cx="318092" cy="2160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5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위치</a:t>
            </a:r>
          </a:p>
        </p:txBody>
      </p:sp>
      <p:sp>
        <p:nvSpPr>
          <p:cNvPr id="52269" name="TextBox 52268"/>
          <p:cNvSpPr txBox="1"/>
          <p:nvPr/>
        </p:nvSpPr>
        <p:spPr>
          <a:xfrm>
            <a:off x="4585385" y="5083897"/>
            <a:ext cx="405038" cy="2144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5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수업료</a:t>
            </a:r>
          </a:p>
        </p:txBody>
      </p:sp>
      <p:sp>
        <p:nvSpPr>
          <p:cNvPr id="52270" name="직사각형 52269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2272" name="TextBox 52271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2276" name="TextBox 52275"/>
          <p:cNvSpPr txBox="1"/>
          <p:nvPr/>
        </p:nvSpPr>
        <p:spPr>
          <a:xfrm>
            <a:off x="7015701" y="413083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2277" name="표 52276"/>
          <p:cNvGraphicFramePr/>
          <p:nvPr>
            <p:extLst>
              <p:ext uri="{D42A27DB-BD31-4B8C-83A1-F6EECF244321}">
                <p14:modId xmlns:p14="http://schemas.microsoft.com/office/powerpoint/2010/main" val="566978841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메인 화면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314" name="TextBox 52313"/>
          <p:cNvSpPr txBox="1"/>
          <p:nvPr/>
        </p:nvSpPr>
        <p:spPr>
          <a:xfrm>
            <a:off x="7065708" y="2528675"/>
            <a:ext cx="1682140" cy="1483188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메인 페이지(index.html)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탑메뉴와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메인메뉴로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구성됨.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메인컨텐츠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우측에 홈페이지 개략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메인컨텐츠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좌측에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빠른검색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풋터부분에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검은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글상자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315" name="TextBox 52314"/>
          <p:cNvSpPr txBox="1"/>
          <p:nvPr/>
        </p:nvSpPr>
        <p:spPr>
          <a:xfrm>
            <a:off x="7066922" y="4437364"/>
            <a:ext cx="1682140" cy="62736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2316" name="모서리가 둥근 직사각형 52315"/>
          <p:cNvSpPr/>
          <p:nvPr/>
        </p:nvSpPr>
        <p:spPr>
          <a:xfrm>
            <a:off x="5066691" y="4084896"/>
            <a:ext cx="414587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기   타</a:t>
            </a:r>
          </a:p>
        </p:txBody>
      </p:sp>
      <p:sp>
        <p:nvSpPr>
          <p:cNvPr id="52317" name="모서리가 둥근 직사각형 52316"/>
          <p:cNvSpPr/>
          <p:nvPr/>
        </p:nvSpPr>
        <p:spPr>
          <a:xfrm>
            <a:off x="4572275" y="4540734"/>
            <a:ext cx="415802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서   울</a:t>
            </a:r>
          </a:p>
        </p:txBody>
      </p:sp>
      <p:sp>
        <p:nvSpPr>
          <p:cNvPr id="52319" name="모서리가 둥근 직사각형 52318"/>
          <p:cNvSpPr/>
          <p:nvPr/>
        </p:nvSpPr>
        <p:spPr>
          <a:xfrm>
            <a:off x="5542007" y="4540734"/>
            <a:ext cx="411027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대   전</a:t>
            </a:r>
          </a:p>
        </p:txBody>
      </p:sp>
      <p:sp>
        <p:nvSpPr>
          <p:cNvPr id="52320" name="모서리가 둥근 직사각형 52319"/>
          <p:cNvSpPr/>
          <p:nvPr/>
        </p:nvSpPr>
        <p:spPr>
          <a:xfrm>
            <a:off x="4572275" y="4847268"/>
            <a:ext cx="415802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부   산</a:t>
            </a:r>
          </a:p>
        </p:txBody>
      </p:sp>
      <p:sp>
        <p:nvSpPr>
          <p:cNvPr id="52326" name="모서리가 둥근 직사각형 52325"/>
          <p:cNvSpPr/>
          <p:nvPr/>
        </p:nvSpPr>
        <p:spPr>
          <a:xfrm>
            <a:off x="5048807" y="5266537"/>
            <a:ext cx="439591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 dirty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10만원</a:t>
            </a:r>
          </a:p>
        </p:txBody>
      </p:sp>
      <p:grpSp>
        <p:nvGrpSpPr>
          <p:cNvPr id="52328" name="Group 4"/>
          <p:cNvGrpSpPr/>
          <p:nvPr/>
        </p:nvGrpSpPr>
        <p:grpSpPr>
          <a:xfrm>
            <a:off x="-253719" y="-12674"/>
            <a:ext cx="3169122" cy="841714"/>
            <a:chOff x="-338249" y="-12674"/>
            <a:chExt cx="4224946" cy="841714"/>
          </a:xfrm>
        </p:grpSpPr>
        <p:sp>
          <p:nvSpPr>
            <p:cNvPr id="52329" name="자유형 52328"/>
            <p:cNvSpPr/>
            <p:nvPr/>
          </p:nvSpPr>
          <p:spPr>
            <a:xfrm>
              <a:off x="775048" y="379567"/>
              <a:ext cx="3111649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2330" name="Group 4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2331" name="이등변 삼각형 52330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2332" name="자유형 52331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2333" name="자유형 52332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2334" name="TextBox 52333"/>
          <p:cNvSpPr txBox="1"/>
          <p:nvPr/>
        </p:nvSpPr>
        <p:spPr>
          <a:xfrm>
            <a:off x="1403833" y="403911"/>
            <a:ext cx="1952570" cy="3367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1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메인페이지</a:t>
            </a:r>
          </a:p>
        </p:txBody>
      </p:sp>
      <p:sp>
        <p:nvSpPr>
          <p:cNvPr id="52335" name="TextBox 52334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2336" name="TextBox 52335"/>
          <p:cNvSpPr txBox="1"/>
          <p:nvPr/>
        </p:nvSpPr>
        <p:spPr>
          <a:xfrm>
            <a:off x="4338785" y="822674"/>
            <a:ext cx="2002618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52340" name="TextBox 52339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취미검색 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직사각형 5325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3253" name="직선 연결선 5325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3254" name="직선 연결선 5325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325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3256" name="직사각형 53255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3257" name="직선 연결선 53256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3258" name="직선 연결선 53257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3261" name="직사각형 53260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3263" name="TextBox 53262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3264" name="TextBox 53263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3268" name="표 53267"/>
          <p:cNvGraphicFramePr/>
          <p:nvPr>
            <p:extLst>
              <p:ext uri="{D42A27DB-BD31-4B8C-83A1-F6EECF244321}">
                <p14:modId xmlns:p14="http://schemas.microsoft.com/office/powerpoint/2010/main" val="2403809263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Member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Member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305" name="TextBox 53304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회원가입을 할 수 있는 페이지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과 강사 를 선택하여 회원 가입을 할 수 있습니다. </a:t>
            </a:r>
          </a:p>
        </p:txBody>
      </p:sp>
      <p:sp>
        <p:nvSpPr>
          <p:cNvPr id="53306" name="TextBox 53305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3307" name="모서리가 둥근 직사각형 53306"/>
          <p:cNvSpPr/>
          <p:nvPr/>
        </p:nvSpPr>
        <p:spPr>
          <a:xfrm>
            <a:off x="1634478" y="3565573"/>
            <a:ext cx="3602586" cy="24363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D0CECE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308" name="TextBox 53307"/>
          <p:cNvSpPr txBox="1"/>
          <p:nvPr/>
        </p:nvSpPr>
        <p:spPr>
          <a:xfrm>
            <a:off x="2462440" y="3643352"/>
            <a:ext cx="1935901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회원가입 </a:t>
            </a:r>
          </a:p>
        </p:txBody>
      </p:sp>
      <p:sp>
        <p:nvSpPr>
          <p:cNvPr id="53309" name="모서리가 둥근 직사각형 53308"/>
          <p:cNvSpPr/>
          <p:nvPr/>
        </p:nvSpPr>
        <p:spPr>
          <a:xfrm>
            <a:off x="2452933" y="4424767"/>
            <a:ext cx="918509" cy="9354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학생</a:t>
            </a:r>
          </a:p>
        </p:txBody>
      </p:sp>
      <p:sp>
        <p:nvSpPr>
          <p:cNvPr id="53310" name="모서리가 둥근 직사각형 53309"/>
          <p:cNvSpPr/>
          <p:nvPr/>
        </p:nvSpPr>
        <p:spPr>
          <a:xfrm>
            <a:off x="3566820" y="4420021"/>
            <a:ext cx="919682" cy="93546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강사 </a:t>
            </a:r>
          </a:p>
        </p:txBody>
      </p:sp>
      <p:sp>
        <p:nvSpPr>
          <p:cNvPr id="53311" name="TextBox 53310"/>
          <p:cNvSpPr txBox="1"/>
          <p:nvPr/>
        </p:nvSpPr>
        <p:spPr>
          <a:xfrm>
            <a:off x="2449373" y="3962617"/>
            <a:ext cx="1935859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600" b="1" i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선택해주세요  </a:t>
            </a:r>
          </a:p>
        </p:txBody>
      </p:sp>
      <p:grpSp>
        <p:nvGrpSpPr>
          <p:cNvPr id="53312" name="Group 2"/>
          <p:cNvGrpSpPr/>
          <p:nvPr/>
        </p:nvGrpSpPr>
        <p:grpSpPr>
          <a:xfrm>
            <a:off x="-253719" y="-12674"/>
            <a:ext cx="3493238" cy="841714"/>
            <a:chOff x="-338249" y="-12674"/>
            <a:chExt cx="4657045" cy="841714"/>
          </a:xfrm>
        </p:grpSpPr>
        <p:sp>
          <p:nvSpPr>
            <p:cNvPr id="53316" name="자유형 53315"/>
            <p:cNvSpPr/>
            <p:nvPr/>
          </p:nvSpPr>
          <p:spPr>
            <a:xfrm>
              <a:off x="775048" y="379567"/>
              <a:ext cx="3543748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3317" name="Group 2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3318" name="이등변 삼각형 5331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3319" name="자유형 5331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3320" name="자유형 5331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3321" name="TextBox 53320"/>
          <p:cNvSpPr txBox="1"/>
          <p:nvPr/>
        </p:nvSpPr>
        <p:spPr>
          <a:xfrm>
            <a:off x="1333830" y="422448"/>
            <a:ext cx="2083472" cy="3399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  <p:sp>
        <p:nvSpPr>
          <p:cNvPr id="53322" name="TextBox 5332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3323" name="TextBox 53322"/>
          <p:cNvSpPr txBox="1"/>
          <p:nvPr/>
        </p:nvSpPr>
        <p:spPr>
          <a:xfrm>
            <a:off x="4139844" y="822674"/>
            <a:ext cx="2201559" cy="260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로그인 l </a:t>
            </a:r>
            <a:r>
              <a:rPr kumimoji="1" lang="ko-KR" altLang="en-US" sz="11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My page </a:t>
            </a:r>
          </a:p>
        </p:txBody>
      </p:sp>
      <p:sp>
        <p:nvSpPr>
          <p:cNvPr id="53324" name="TextBox 53323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취미검색 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직사각형 5427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4277" name="직선 연결선 5427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4278" name="직선 연결선 5427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4279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4280" name="직사각형 5427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4281" name="직선 연결선 5428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4282" name="직선 연결선 5428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4285" name="직사각형 54284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4287" name="TextBox 54286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4288" name="TextBox 54287"/>
          <p:cNvSpPr txBox="1"/>
          <p:nvPr/>
        </p:nvSpPr>
        <p:spPr>
          <a:xfrm>
            <a:off x="7015701" y="378913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4292" name="표 54291"/>
          <p:cNvGraphicFramePr/>
          <p:nvPr>
            <p:extLst>
              <p:ext uri="{D42A27DB-BD31-4B8C-83A1-F6EECF244321}">
                <p14:modId xmlns:p14="http://schemas.microsoft.com/office/powerpoint/2010/main" val="3837103881"/>
              </p:ext>
            </p:extLst>
          </p:nvPr>
        </p:nvGraphicFramePr>
        <p:xfrm>
          <a:off x="7045480" y="552711"/>
          <a:ext cx="1716692" cy="1496416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40964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40964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StudentMember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40964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SMember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21000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29" name="TextBox 54328"/>
          <p:cNvSpPr txBox="1"/>
          <p:nvPr/>
        </p:nvSpPr>
        <p:spPr>
          <a:xfrm>
            <a:off x="7065708" y="2528675"/>
            <a:ext cx="1682140" cy="1141701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회원 가입 을 할 수 있는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입니다.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이 있으면 다시 입력 하도록 경고 창을 구현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사진첨부는 필수 사항이 아니다. </a:t>
            </a:r>
          </a:p>
        </p:txBody>
      </p:sp>
      <p:sp>
        <p:nvSpPr>
          <p:cNvPr id="54330" name="TextBox 54329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4331" name="TextBox 54330"/>
          <p:cNvSpPr txBox="1"/>
          <p:nvPr/>
        </p:nvSpPr>
        <p:spPr>
          <a:xfrm>
            <a:off x="494414" y="3694218"/>
            <a:ext cx="1243721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800" b="1" i="0" dirty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학생 </a:t>
            </a:r>
            <a:r>
              <a:rPr kumimoji="0" lang="ko-KR" altLang="en-US" sz="1800" b="1" i="0" dirty="0" smtClean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회원가입  </a:t>
            </a:r>
            <a:endParaRPr kumimoji="0" lang="ko-KR" altLang="en-US" sz="1800" b="1" i="0" dirty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4332" name="TextBox 54331"/>
          <p:cNvSpPr txBox="1"/>
          <p:nvPr/>
        </p:nvSpPr>
        <p:spPr>
          <a:xfrm>
            <a:off x="2768637" y="3494105"/>
            <a:ext cx="922070" cy="2461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아이디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33" name="모서리가 둥근 직사각형 54332"/>
          <p:cNvSpPr/>
          <p:nvPr/>
        </p:nvSpPr>
        <p:spPr>
          <a:xfrm>
            <a:off x="3602545" y="3476628"/>
            <a:ext cx="1664298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34" name="TextBox 54333"/>
          <p:cNvSpPr txBox="1"/>
          <p:nvPr/>
        </p:nvSpPr>
        <p:spPr>
          <a:xfrm>
            <a:off x="2754314" y="3802203"/>
            <a:ext cx="936391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비밀번호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35" name="모서리가 둥근 직사각형 54334"/>
          <p:cNvSpPr/>
          <p:nvPr/>
        </p:nvSpPr>
        <p:spPr>
          <a:xfrm>
            <a:off x="3598985" y="3783163"/>
            <a:ext cx="1664256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36" name="TextBox 54335"/>
          <p:cNvSpPr txBox="1"/>
          <p:nvPr/>
        </p:nvSpPr>
        <p:spPr>
          <a:xfrm>
            <a:off x="2193222" y="4111920"/>
            <a:ext cx="1468880" cy="2413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비밀번호 재입력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40" name="모서리가 둥근 직사각형 54339"/>
          <p:cNvSpPr/>
          <p:nvPr/>
        </p:nvSpPr>
        <p:spPr>
          <a:xfrm>
            <a:off x="3598985" y="4092824"/>
            <a:ext cx="1664256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41" name="TextBox 54340"/>
          <p:cNvSpPr txBox="1"/>
          <p:nvPr/>
        </p:nvSpPr>
        <p:spPr>
          <a:xfrm>
            <a:off x="2760303" y="4413653"/>
            <a:ext cx="901798" cy="2477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이름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42" name="모서리가 둥근 직사각형 54341"/>
          <p:cNvSpPr/>
          <p:nvPr/>
        </p:nvSpPr>
        <p:spPr>
          <a:xfrm>
            <a:off x="4168451" y="4725468"/>
            <a:ext cx="452700" cy="2620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48" name="TextBox 54347"/>
          <p:cNvSpPr txBox="1"/>
          <p:nvPr/>
        </p:nvSpPr>
        <p:spPr>
          <a:xfrm>
            <a:off x="2754314" y="4739762"/>
            <a:ext cx="900667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핸드폰번호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49" name="모서리가 둥근 직사각형 54348"/>
          <p:cNvSpPr/>
          <p:nvPr/>
        </p:nvSpPr>
        <p:spPr>
          <a:xfrm>
            <a:off x="3597771" y="4725468"/>
            <a:ext cx="467024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50" name="모서리가 둥근 직사각형 54349"/>
          <p:cNvSpPr/>
          <p:nvPr/>
        </p:nvSpPr>
        <p:spPr>
          <a:xfrm>
            <a:off x="4736704" y="4725468"/>
            <a:ext cx="530139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51" name="TextBox 54350"/>
          <p:cNvSpPr txBox="1"/>
          <p:nvPr/>
        </p:nvSpPr>
        <p:spPr>
          <a:xfrm>
            <a:off x="4035016" y="4731836"/>
            <a:ext cx="176322" cy="2366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-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52" name="TextBox 54351"/>
          <p:cNvSpPr txBox="1"/>
          <p:nvPr/>
        </p:nvSpPr>
        <p:spPr>
          <a:xfrm>
            <a:off x="4592547" y="4741328"/>
            <a:ext cx="176322" cy="2366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-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56" name="모서리가 둥근 직사각형 54355"/>
          <p:cNvSpPr/>
          <p:nvPr/>
        </p:nvSpPr>
        <p:spPr>
          <a:xfrm>
            <a:off x="3597771" y="4399362"/>
            <a:ext cx="1665470" cy="26208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57" name="TextBox 54356"/>
          <p:cNvSpPr txBox="1"/>
          <p:nvPr/>
        </p:nvSpPr>
        <p:spPr>
          <a:xfrm>
            <a:off x="2768637" y="5079630"/>
            <a:ext cx="900626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이메일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358" name="모서리가 둥근 직사각형 54357"/>
          <p:cNvSpPr/>
          <p:nvPr/>
        </p:nvSpPr>
        <p:spPr>
          <a:xfrm>
            <a:off x="3606147" y="5065336"/>
            <a:ext cx="1015004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59" name="모서리가 둥근 직사각형 54358"/>
          <p:cNvSpPr/>
          <p:nvPr/>
        </p:nvSpPr>
        <p:spPr>
          <a:xfrm>
            <a:off x="4736704" y="5065336"/>
            <a:ext cx="530139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60" name="TextBox 54359"/>
          <p:cNvSpPr txBox="1"/>
          <p:nvPr/>
        </p:nvSpPr>
        <p:spPr>
          <a:xfrm>
            <a:off x="4568717" y="5070082"/>
            <a:ext cx="178709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@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4363" name="Group 2"/>
          <p:cNvGrpSpPr/>
          <p:nvPr/>
        </p:nvGrpSpPr>
        <p:grpSpPr>
          <a:xfrm>
            <a:off x="5484838" y="5070082"/>
            <a:ext cx="1810800" cy="1396045"/>
            <a:chOff x="9248191" y="4677306"/>
            <a:chExt cx="2414086" cy="1396045"/>
          </a:xfrm>
        </p:grpSpPr>
        <p:sp>
          <p:nvSpPr>
            <p:cNvPr id="54364" name="직사각형 54363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4365" name="TextBox 54364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공백 없이 입력해 주세요 </a:t>
              </a:r>
            </a:p>
          </p:txBody>
        </p:sp>
        <p:sp>
          <p:nvSpPr>
            <p:cNvPr id="54366" name="TextBox 54365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en-US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Alert</a:t>
              </a:r>
            </a:p>
          </p:txBody>
        </p:sp>
        <p:sp>
          <p:nvSpPr>
            <p:cNvPr id="54367" name="자유형 54366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4372" name="자유형 54371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4376" name="모서리가 둥근 직사각형 54375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5" y="5692165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확인</a:t>
              </a:r>
            </a:p>
          </p:txBody>
        </p:sp>
      </p:grpSp>
      <p:sp>
        <p:nvSpPr>
          <p:cNvPr id="54377" name="TextBox 54376"/>
          <p:cNvSpPr txBox="1"/>
          <p:nvPr/>
        </p:nvSpPr>
        <p:spPr>
          <a:xfrm>
            <a:off x="4113649" y="822674"/>
            <a:ext cx="2227754" cy="260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로그인 l </a:t>
            </a:r>
            <a:r>
              <a:rPr kumimoji="1" lang="ko-KR" altLang="en-US" sz="11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My page </a:t>
            </a:r>
          </a:p>
        </p:txBody>
      </p:sp>
      <p:sp>
        <p:nvSpPr>
          <p:cNvPr id="54378" name="TextBox 54377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취미검색 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  <p:grpSp>
        <p:nvGrpSpPr>
          <p:cNvPr id="54379" name="Group 3"/>
          <p:cNvGrpSpPr/>
          <p:nvPr/>
        </p:nvGrpSpPr>
        <p:grpSpPr>
          <a:xfrm>
            <a:off x="-253719" y="-12674"/>
            <a:ext cx="3472670" cy="841714"/>
            <a:chOff x="-338249" y="-12674"/>
            <a:chExt cx="4629624" cy="841714"/>
          </a:xfrm>
        </p:grpSpPr>
        <p:sp>
          <p:nvSpPr>
            <p:cNvPr id="54380" name="자유형 54379"/>
            <p:cNvSpPr/>
            <p:nvPr/>
          </p:nvSpPr>
          <p:spPr>
            <a:xfrm>
              <a:off x="775048" y="379567"/>
              <a:ext cx="3516327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4381" name="Group 3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4382" name="이등변 삼각형 54381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4383" name="자유형 54382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4384" name="자유형 54383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4388" name="TextBox 54387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4389" name="TextBox 54388"/>
          <p:cNvSpPr txBox="1"/>
          <p:nvPr/>
        </p:nvSpPr>
        <p:spPr>
          <a:xfrm>
            <a:off x="5306129" y="3473448"/>
            <a:ext cx="1084109" cy="266835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아이디 중복확인 </a:t>
            </a:r>
            <a:r>
              <a: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54395" name="TextBox 54394"/>
          <p:cNvSpPr txBox="1"/>
          <p:nvPr/>
        </p:nvSpPr>
        <p:spPr>
          <a:xfrm>
            <a:off x="849404" y="5847805"/>
            <a:ext cx="888731" cy="403408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회원가입  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54396" name="TextBox 54395"/>
          <p:cNvSpPr txBox="1"/>
          <p:nvPr/>
        </p:nvSpPr>
        <p:spPr>
          <a:xfrm>
            <a:off x="1357420" y="425734"/>
            <a:ext cx="2024741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직사각형 55299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5301" name="직선 연결선 55300"/>
          <p:cNvCxnSpPr/>
          <p:nvPr/>
        </p:nvCxnSpPr>
        <p:spPr>
          <a:xfrm flipH="1">
            <a:off x="451528" y="1304233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5302" name="직선 연결선 55301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5303" name="Group 1"/>
          <p:cNvGrpSpPr/>
          <p:nvPr/>
        </p:nvGrpSpPr>
        <p:grpSpPr>
          <a:xfrm>
            <a:off x="633796" y="1086327"/>
            <a:ext cx="5704047" cy="1200034"/>
            <a:chOff x="844952" y="1086327"/>
            <a:chExt cx="7604406" cy="1894764"/>
          </a:xfrm>
        </p:grpSpPr>
        <p:sp>
          <p:nvSpPr>
            <p:cNvPr id="55304" name="직사각형 55303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5305" name="직선 연결선 55304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5306" name="직선 연결선 55305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5309" name="직사각형 55308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193762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5311" name="TextBox 55310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5312" name="TextBox 55311"/>
          <p:cNvSpPr txBox="1"/>
          <p:nvPr/>
        </p:nvSpPr>
        <p:spPr>
          <a:xfrm>
            <a:off x="7015701" y="378913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5316" name="표 55315"/>
          <p:cNvGraphicFramePr/>
          <p:nvPr>
            <p:extLst>
              <p:ext uri="{D42A27DB-BD31-4B8C-83A1-F6EECF244321}">
                <p14:modId xmlns:p14="http://schemas.microsoft.com/office/powerpoint/2010/main" val="3720841703"/>
              </p:ext>
            </p:extLst>
          </p:nvPr>
        </p:nvGraphicFramePr>
        <p:xfrm>
          <a:off x="7045480" y="552711"/>
          <a:ext cx="1716692" cy="1507794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1029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7826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teacherMember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1029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TMember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08946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5353" name="TextBox 55352"/>
          <p:cNvSpPr txBox="1"/>
          <p:nvPr/>
        </p:nvSpPr>
        <p:spPr>
          <a:xfrm>
            <a:off x="7067368" y="2528675"/>
            <a:ext cx="1682140" cy="115469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 회원가입 을 할 수 있는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입니다.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첨부 는 자유 이며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 제출은 반드시 해야 만 한다.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 공백이 있으면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안된다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55354" name="TextBox 55353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5355" name="TextBox 55354"/>
          <p:cNvSpPr txBox="1"/>
          <p:nvPr/>
        </p:nvSpPr>
        <p:spPr>
          <a:xfrm>
            <a:off x="70060" y="2926716"/>
            <a:ext cx="1243721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800" b="1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 회원가입  </a:t>
            </a:r>
          </a:p>
        </p:txBody>
      </p:sp>
      <p:grpSp>
        <p:nvGrpSpPr>
          <p:cNvPr id="55356" name="Group 2"/>
          <p:cNvGrpSpPr/>
          <p:nvPr/>
        </p:nvGrpSpPr>
        <p:grpSpPr>
          <a:xfrm>
            <a:off x="1282634" y="2746342"/>
            <a:ext cx="864900" cy="1154614"/>
            <a:chOff x="2382316" y="3476628"/>
            <a:chExt cx="1153050" cy="1154614"/>
          </a:xfrm>
        </p:grpSpPr>
        <p:sp>
          <p:nvSpPr>
            <p:cNvPr id="55357" name="직사각형 55356"/>
            <p:cNvSpPr/>
            <p:nvPr/>
          </p:nvSpPr>
          <p:spPr>
            <a:xfrm>
              <a:off x="2382316" y="3476628"/>
              <a:ext cx="1153050" cy="115461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5358" name="직선 연결선 55357"/>
            <p:cNvCxnSpPr/>
            <p:nvPr/>
          </p:nvCxnSpPr>
          <p:spPr>
            <a:xfrm>
              <a:off x="2382316" y="3476628"/>
              <a:ext cx="1153050" cy="115461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5359" name="직선 연결선 55358"/>
            <p:cNvCxnSpPr/>
            <p:nvPr/>
          </p:nvCxnSpPr>
          <p:spPr>
            <a:xfrm flipV="1">
              <a:off x="2383935" y="3495668"/>
              <a:ext cx="1151431" cy="11355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5360" name="TextBox 55359"/>
          <p:cNvSpPr txBox="1"/>
          <p:nvPr/>
        </p:nvSpPr>
        <p:spPr>
          <a:xfrm>
            <a:off x="1258804" y="3974045"/>
            <a:ext cx="888731" cy="403408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사진첨부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5364" name="TextBox 55363"/>
          <p:cNvSpPr txBox="1"/>
          <p:nvPr/>
        </p:nvSpPr>
        <p:spPr>
          <a:xfrm>
            <a:off x="2847364" y="2763819"/>
            <a:ext cx="843343" cy="3080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아이디*</a:t>
            </a:r>
          </a:p>
        </p:txBody>
      </p:sp>
      <p:sp>
        <p:nvSpPr>
          <p:cNvPr id="55365" name="모서리가 둥근 직사각형 55364"/>
          <p:cNvSpPr/>
          <p:nvPr/>
        </p:nvSpPr>
        <p:spPr>
          <a:xfrm>
            <a:off x="3602545" y="2746342"/>
            <a:ext cx="1664298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66" name="TextBox 55365"/>
          <p:cNvSpPr txBox="1"/>
          <p:nvPr/>
        </p:nvSpPr>
        <p:spPr>
          <a:xfrm>
            <a:off x="2847364" y="3071916"/>
            <a:ext cx="843341" cy="272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비밀번호*</a:t>
            </a:r>
          </a:p>
        </p:txBody>
      </p:sp>
      <p:sp>
        <p:nvSpPr>
          <p:cNvPr id="55367" name="모서리가 둥근 직사각형 55366"/>
          <p:cNvSpPr/>
          <p:nvPr/>
        </p:nvSpPr>
        <p:spPr>
          <a:xfrm>
            <a:off x="3598985" y="3052877"/>
            <a:ext cx="1664256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68" name="TextBox 55367"/>
          <p:cNvSpPr txBox="1"/>
          <p:nvPr/>
        </p:nvSpPr>
        <p:spPr>
          <a:xfrm>
            <a:off x="2375207" y="3381634"/>
            <a:ext cx="1286895" cy="2413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재입력*</a:t>
            </a:r>
          </a:p>
        </p:txBody>
      </p:sp>
      <p:sp>
        <p:nvSpPr>
          <p:cNvPr id="55369" name="모서리가 둥근 직사각형 55368"/>
          <p:cNvSpPr/>
          <p:nvPr/>
        </p:nvSpPr>
        <p:spPr>
          <a:xfrm>
            <a:off x="3598985" y="3362538"/>
            <a:ext cx="1664256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70" name="TextBox 55369"/>
          <p:cNvSpPr txBox="1"/>
          <p:nvPr/>
        </p:nvSpPr>
        <p:spPr>
          <a:xfrm>
            <a:off x="5306129" y="2743159"/>
            <a:ext cx="1063881" cy="298606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중복확인 </a:t>
            </a:r>
            <a:r>
              <a: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5371" name="TextBox 55370"/>
          <p:cNvSpPr txBox="1"/>
          <p:nvPr/>
        </p:nvSpPr>
        <p:spPr>
          <a:xfrm>
            <a:off x="2760303" y="3683367"/>
            <a:ext cx="901798" cy="2477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</a:p>
        </p:txBody>
      </p:sp>
      <p:sp>
        <p:nvSpPr>
          <p:cNvPr id="55372" name="모서리가 둥근 직사각형 55371"/>
          <p:cNvSpPr/>
          <p:nvPr/>
        </p:nvSpPr>
        <p:spPr>
          <a:xfrm>
            <a:off x="4168451" y="3986722"/>
            <a:ext cx="452700" cy="26208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73" name="TextBox 55372"/>
          <p:cNvSpPr txBox="1"/>
          <p:nvPr/>
        </p:nvSpPr>
        <p:spPr>
          <a:xfrm>
            <a:off x="2754314" y="4001013"/>
            <a:ext cx="900667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핸드폰*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374" name="모서리가 둥근 직사각형 55373"/>
          <p:cNvSpPr/>
          <p:nvPr/>
        </p:nvSpPr>
        <p:spPr>
          <a:xfrm>
            <a:off x="3597771" y="3986719"/>
            <a:ext cx="467024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75" name="모서리가 둥근 직사각형 55374"/>
          <p:cNvSpPr/>
          <p:nvPr/>
        </p:nvSpPr>
        <p:spPr>
          <a:xfrm>
            <a:off x="4736704" y="3986719"/>
            <a:ext cx="530139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76" name="TextBox 55375"/>
          <p:cNvSpPr txBox="1"/>
          <p:nvPr/>
        </p:nvSpPr>
        <p:spPr>
          <a:xfrm>
            <a:off x="4037405" y="3991524"/>
            <a:ext cx="173935" cy="2398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55380" name="TextBox 55379"/>
          <p:cNvSpPr txBox="1"/>
          <p:nvPr/>
        </p:nvSpPr>
        <p:spPr>
          <a:xfrm>
            <a:off x="4593720" y="3999452"/>
            <a:ext cx="175149" cy="2398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55381" name="모서리가 둥근 직사각형 55380"/>
          <p:cNvSpPr/>
          <p:nvPr/>
        </p:nvSpPr>
        <p:spPr>
          <a:xfrm>
            <a:off x="3597771" y="3669076"/>
            <a:ext cx="1665470" cy="26208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82" name="TextBox 55381"/>
          <p:cNvSpPr txBox="1"/>
          <p:nvPr/>
        </p:nvSpPr>
        <p:spPr>
          <a:xfrm>
            <a:off x="2768637" y="4847323"/>
            <a:ext cx="900626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</a:p>
        </p:txBody>
      </p:sp>
      <p:sp>
        <p:nvSpPr>
          <p:cNvPr id="55383" name="모서리가 둥근 직사각형 55382"/>
          <p:cNvSpPr/>
          <p:nvPr/>
        </p:nvSpPr>
        <p:spPr>
          <a:xfrm>
            <a:off x="3606147" y="4823481"/>
            <a:ext cx="1015004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84" name="모서리가 둥근 직사각형 55383"/>
          <p:cNvSpPr/>
          <p:nvPr/>
        </p:nvSpPr>
        <p:spPr>
          <a:xfrm>
            <a:off x="4736704" y="4823481"/>
            <a:ext cx="530139" cy="2604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85" name="TextBox 55384"/>
          <p:cNvSpPr txBox="1"/>
          <p:nvPr/>
        </p:nvSpPr>
        <p:spPr>
          <a:xfrm>
            <a:off x="4568717" y="4828284"/>
            <a:ext cx="178709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</a:t>
            </a:r>
          </a:p>
        </p:txBody>
      </p:sp>
      <p:sp>
        <p:nvSpPr>
          <p:cNvPr id="55386" name="TextBox 55385"/>
          <p:cNvSpPr txBox="1"/>
          <p:nvPr/>
        </p:nvSpPr>
        <p:spPr>
          <a:xfrm>
            <a:off x="2555272" y="5160223"/>
            <a:ext cx="1171161" cy="2429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 지역 *</a:t>
            </a:r>
          </a:p>
        </p:txBody>
      </p:sp>
      <p:sp>
        <p:nvSpPr>
          <p:cNvPr id="55387" name="모서리가 둥근 직사각형 55386"/>
          <p:cNvSpPr/>
          <p:nvPr/>
        </p:nvSpPr>
        <p:spPr>
          <a:xfrm>
            <a:off x="3603760" y="5149112"/>
            <a:ext cx="1664256" cy="2620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88" name="TextBox 55387"/>
          <p:cNvSpPr txBox="1"/>
          <p:nvPr/>
        </p:nvSpPr>
        <p:spPr>
          <a:xfrm>
            <a:off x="1258804" y="5092142"/>
            <a:ext cx="888731" cy="403408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 </a:t>
            </a: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5389" name="TextBox 55388"/>
          <p:cNvSpPr txBox="1"/>
          <p:nvPr/>
        </p:nvSpPr>
        <p:spPr>
          <a:xfrm>
            <a:off x="2754314" y="5466761"/>
            <a:ext cx="900667" cy="241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 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 *</a:t>
            </a:r>
          </a:p>
        </p:txBody>
      </p:sp>
      <p:sp>
        <p:nvSpPr>
          <p:cNvPr id="55390" name="직사각형 55389"/>
          <p:cNvSpPr/>
          <p:nvPr/>
        </p:nvSpPr>
        <p:spPr>
          <a:xfrm>
            <a:off x="3606146" y="5468320"/>
            <a:ext cx="2779455" cy="631521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</p:sp>
      <p:cxnSp>
        <p:nvCxnSpPr>
          <p:cNvPr id="55391" name="직선 연결선 55390"/>
          <p:cNvCxnSpPr/>
          <p:nvPr/>
        </p:nvCxnSpPr>
        <p:spPr>
          <a:xfrm>
            <a:off x="3606147" y="5608077"/>
            <a:ext cx="2779455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cxnSp>
        <p:nvCxnSpPr>
          <p:cNvPr id="55392" name="직선 연결선 55391"/>
          <p:cNvCxnSpPr/>
          <p:nvPr/>
        </p:nvCxnSpPr>
        <p:spPr>
          <a:xfrm>
            <a:off x="3727645" y="5466761"/>
            <a:ext cx="0" cy="434643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55396" name="직사각형 55395"/>
          <p:cNvSpPr/>
          <p:nvPr/>
        </p:nvSpPr>
        <p:spPr>
          <a:xfrm>
            <a:off x="3639484" y="5506460"/>
            <a:ext cx="91885" cy="77101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</p:sp>
      <p:cxnSp>
        <p:nvCxnSpPr>
          <p:cNvPr id="55397" name="직선 연결선 55396"/>
          <p:cNvCxnSpPr/>
          <p:nvPr/>
        </p:nvCxnSpPr>
        <p:spPr>
          <a:xfrm>
            <a:off x="4833200" y="5465138"/>
            <a:ext cx="1616" cy="436315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55398" name="TextBox 55397"/>
          <p:cNvSpPr txBox="1"/>
          <p:nvPr/>
        </p:nvSpPr>
        <p:spPr>
          <a:xfrm>
            <a:off x="4018305" y="5419078"/>
            <a:ext cx="923206" cy="2493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파일이름</a:t>
            </a:r>
          </a:p>
        </p:txBody>
      </p:sp>
      <p:sp>
        <p:nvSpPr>
          <p:cNvPr id="55399" name="TextBox 55398"/>
          <p:cNvSpPr txBox="1"/>
          <p:nvPr/>
        </p:nvSpPr>
        <p:spPr>
          <a:xfrm>
            <a:off x="4793873" y="5425443"/>
            <a:ext cx="1001112" cy="252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파일크기</a:t>
            </a:r>
          </a:p>
        </p:txBody>
      </p:sp>
      <p:cxnSp>
        <p:nvCxnSpPr>
          <p:cNvPr id="55400" name="직선 연결선 55399"/>
          <p:cNvCxnSpPr/>
          <p:nvPr/>
        </p:nvCxnSpPr>
        <p:spPr>
          <a:xfrm>
            <a:off x="3602545" y="5747832"/>
            <a:ext cx="2779525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55401" name="직사각형 55400"/>
          <p:cNvSpPr/>
          <p:nvPr/>
        </p:nvSpPr>
        <p:spPr>
          <a:xfrm>
            <a:off x="3639484" y="5639846"/>
            <a:ext cx="91885" cy="75429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</p:sp>
      <p:sp>
        <p:nvSpPr>
          <p:cNvPr id="55402" name="TextBox 55401"/>
          <p:cNvSpPr txBox="1"/>
          <p:nvPr/>
        </p:nvSpPr>
        <p:spPr>
          <a:xfrm>
            <a:off x="3965911" y="5562016"/>
            <a:ext cx="1154956" cy="2493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경력증명서</a:t>
            </a:r>
          </a:p>
        </p:txBody>
      </p:sp>
      <p:cxnSp>
        <p:nvCxnSpPr>
          <p:cNvPr id="55403" name="직선 연결선 55402"/>
          <p:cNvCxnSpPr/>
          <p:nvPr/>
        </p:nvCxnSpPr>
        <p:spPr>
          <a:xfrm>
            <a:off x="3602545" y="5887587"/>
            <a:ext cx="2779525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55404" name="직사각형 55403"/>
          <p:cNvSpPr/>
          <p:nvPr/>
        </p:nvSpPr>
        <p:spPr>
          <a:xfrm>
            <a:off x="3639484" y="5782784"/>
            <a:ext cx="91885" cy="75487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</p:sp>
      <p:sp>
        <p:nvSpPr>
          <p:cNvPr id="55405" name="TextBox 55404"/>
          <p:cNvSpPr txBox="1"/>
          <p:nvPr/>
        </p:nvSpPr>
        <p:spPr>
          <a:xfrm>
            <a:off x="3968299" y="5706569"/>
            <a:ext cx="1055063" cy="255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이력서</a:t>
            </a:r>
          </a:p>
        </p:txBody>
      </p:sp>
      <p:sp>
        <p:nvSpPr>
          <p:cNvPr id="55406" name="TextBox 55405"/>
          <p:cNvSpPr txBox="1"/>
          <p:nvPr/>
        </p:nvSpPr>
        <p:spPr>
          <a:xfrm>
            <a:off x="4843920" y="5563635"/>
            <a:ext cx="785308" cy="247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800KB</a:t>
            </a:r>
          </a:p>
        </p:txBody>
      </p:sp>
      <p:sp>
        <p:nvSpPr>
          <p:cNvPr id="55407" name="TextBox 55406"/>
          <p:cNvSpPr txBox="1"/>
          <p:nvPr/>
        </p:nvSpPr>
        <p:spPr>
          <a:xfrm>
            <a:off x="4845094" y="5704953"/>
            <a:ext cx="807296" cy="2493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624KB</a:t>
            </a:r>
          </a:p>
        </p:txBody>
      </p:sp>
      <p:sp>
        <p:nvSpPr>
          <p:cNvPr id="55408" name="TextBox 55407"/>
          <p:cNvSpPr txBox="1"/>
          <p:nvPr/>
        </p:nvSpPr>
        <p:spPr>
          <a:xfrm>
            <a:off x="3576327" y="5855876"/>
            <a:ext cx="2863472" cy="249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100MB        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2개1,424KB   </a:t>
            </a:r>
          </a:p>
        </p:txBody>
      </p:sp>
      <p:sp>
        <p:nvSpPr>
          <p:cNvPr id="55412" name="모서리가 둥근 직사각형 55411"/>
          <p:cNvSpPr/>
          <p:nvPr/>
        </p:nvSpPr>
        <p:spPr>
          <a:xfrm>
            <a:off x="3576327" y="6242478"/>
            <a:ext cx="844923" cy="26208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파일추가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413" name="모서리가 둥근 직사각형 55412"/>
          <p:cNvSpPr/>
          <p:nvPr/>
        </p:nvSpPr>
        <p:spPr>
          <a:xfrm>
            <a:off x="4510347" y="6234043"/>
            <a:ext cx="844922" cy="2620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항목제거</a:t>
            </a:r>
          </a:p>
        </p:txBody>
      </p:sp>
      <p:pic>
        <p:nvPicPr>
          <p:cNvPr id="55414" name="그림 55413" descr="C:\Users\seo\AppData\Local\Microsoft\Windows\INetCache\IE\A648PV2W\whitearrow[1].gif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0160000">
            <a:off x="4290431" y="6265055"/>
            <a:ext cx="271645" cy="362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55415" name="Group 3"/>
          <p:cNvGrpSpPr/>
          <p:nvPr/>
        </p:nvGrpSpPr>
        <p:grpSpPr>
          <a:xfrm>
            <a:off x="5838069" y="4599557"/>
            <a:ext cx="3139124" cy="2210791"/>
            <a:chOff x="8125347" y="4162730"/>
            <a:chExt cx="4184954" cy="2210791"/>
          </a:xfrm>
        </p:grpSpPr>
        <p:sp>
          <p:nvSpPr>
            <p:cNvPr id="55416" name="직사각형 55415"/>
            <p:cNvSpPr/>
            <p:nvPr/>
          </p:nvSpPr>
          <p:spPr>
            <a:xfrm>
              <a:off x="8125347" y="4162730"/>
              <a:ext cx="4184952" cy="221079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5417" name="Group 3"/>
            <p:cNvGrpSpPr/>
            <p:nvPr/>
          </p:nvGrpSpPr>
          <p:grpSpPr>
            <a:xfrm>
              <a:off x="8125347" y="4162730"/>
              <a:ext cx="4184954" cy="2210791"/>
              <a:chOff x="8125347" y="4162730"/>
              <a:chExt cx="4184954" cy="2210791"/>
            </a:xfrm>
          </p:grpSpPr>
          <p:sp>
            <p:nvSpPr>
              <p:cNvPr id="55418" name="직사각형 55417"/>
              <p:cNvSpPr/>
              <p:nvPr/>
            </p:nvSpPr>
            <p:spPr>
              <a:xfrm>
                <a:off x="8125347" y="4162730"/>
                <a:ext cx="4184952" cy="221079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</p:sp>
          <p:grpSp>
            <p:nvGrpSpPr>
              <p:cNvPr id="55419" name="Group 3"/>
              <p:cNvGrpSpPr/>
              <p:nvPr/>
            </p:nvGrpSpPr>
            <p:grpSpPr>
              <a:xfrm>
                <a:off x="8125347" y="4162730"/>
                <a:ext cx="4184954" cy="2210791"/>
                <a:chOff x="8125347" y="4162730"/>
                <a:chExt cx="4184954" cy="2210791"/>
              </a:xfrm>
            </p:grpSpPr>
            <p:sp>
              <p:nvSpPr>
                <p:cNvPr id="55420" name="직사각형 55419"/>
                <p:cNvSpPr/>
                <p:nvPr/>
              </p:nvSpPr>
              <p:spPr>
                <a:xfrm>
                  <a:off x="8125347" y="4162730"/>
                  <a:ext cx="4184952" cy="2210791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</p:sp>
            <p:sp>
              <p:nvSpPr>
                <p:cNvPr id="55421" name="TextBox 55420"/>
                <p:cNvSpPr txBox="1"/>
                <p:nvPr/>
              </p:nvSpPr>
              <p:spPr>
                <a:xfrm>
                  <a:off x="8125347" y="4162730"/>
                  <a:ext cx="4184952" cy="249359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업로드할 파일 선택</a:t>
                  </a:r>
                </a:p>
              </p:txBody>
            </p:sp>
            <p:sp>
              <p:nvSpPr>
                <p:cNvPr id="55422" name="TextBox 55421"/>
                <p:cNvSpPr txBox="1"/>
                <p:nvPr/>
              </p:nvSpPr>
              <p:spPr>
                <a:xfrm>
                  <a:off x="12048266" y="4162730"/>
                  <a:ext cx="262034" cy="249359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X</a:t>
                  </a:r>
                </a:p>
              </p:txBody>
            </p:sp>
            <p:sp>
              <p:nvSpPr>
                <p:cNvPr id="55423" name="TextBox 55422"/>
                <p:cNvSpPr txBox="1"/>
                <p:nvPr/>
              </p:nvSpPr>
              <p:spPr>
                <a:xfrm>
                  <a:off x="9321279" y="5873238"/>
                  <a:ext cx="2420451" cy="208041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l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파일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바탕"/>
                      <a:ea typeface="맑은 고딕"/>
                    </a:rPr>
                    <a:t>_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OOO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바탕"/>
                      <a:ea typeface="맑은 고딕"/>
                    </a:rPr>
                    <a:t>_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OOOO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바탕"/>
                      <a:ea typeface="맑은 고딕"/>
                    </a:rPr>
                    <a:t>.</a:t>
                  </a:r>
                  <a:r>
                    <a:rPr kumimoji="1" lang="ko-KR" altLang="en-US" sz="12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img</a:t>
                  </a:r>
                </a:p>
              </p:txBody>
            </p:sp>
            <p:sp>
              <p:nvSpPr>
                <p:cNvPr id="55424" name="TextBox 55423"/>
                <p:cNvSpPr txBox="1"/>
                <p:nvPr/>
              </p:nvSpPr>
              <p:spPr>
                <a:xfrm>
                  <a:off x="11744915" y="6160734"/>
                  <a:ext cx="565386" cy="212787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9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취소</a:t>
                  </a:r>
                </a:p>
              </p:txBody>
            </p:sp>
            <p:sp>
              <p:nvSpPr>
                <p:cNvPr id="55428" name="TextBox 55427"/>
                <p:cNvSpPr txBox="1"/>
                <p:nvPr/>
              </p:nvSpPr>
              <p:spPr>
                <a:xfrm>
                  <a:off x="8698662" y="5873238"/>
                  <a:ext cx="632108" cy="206478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000" b="0" i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파일</a:t>
                  </a:r>
                </a:p>
              </p:txBody>
            </p:sp>
            <p:sp>
              <p:nvSpPr>
                <p:cNvPr id="55429" name="TextBox 55428"/>
                <p:cNvSpPr txBox="1"/>
                <p:nvPr/>
              </p:nvSpPr>
              <p:spPr>
                <a:xfrm>
                  <a:off x="11749660" y="5873238"/>
                  <a:ext cx="527306" cy="211224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8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선택</a:t>
                  </a:r>
                </a:p>
              </p:txBody>
            </p:sp>
            <p:sp>
              <p:nvSpPr>
                <p:cNvPr id="55430" name="TextBox 55429"/>
                <p:cNvSpPr txBox="1"/>
                <p:nvPr/>
              </p:nvSpPr>
              <p:spPr>
                <a:xfrm>
                  <a:off x="11077852" y="6160734"/>
                  <a:ext cx="563822" cy="212787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900" b="0" i="0" dirty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열기</a:t>
                  </a:r>
                </a:p>
              </p:txBody>
            </p:sp>
            <p:sp>
              <p:nvSpPr>
                <p:cNvPr id="55431" name="TextBox 55430"/>
                <p:cNvSpPr txBox="1"/>
                <p:nvPr/>
              </p:nvSpPr>
              <p:spPr>
                <a:xfrm>
                  <a:off x="8133276" y="4412089"/>
                  <a:ext cx="565386" cy="1457966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로컬</a:t>
                  </a:r>
                </a:p>
                <a:p>
                  <a:pPr marL="0" lvl="0" indent="0" algn="ctr" defTabSz="884776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ko-KR" altLang="en-US" sz="1200" b="0" i="0">
                      <a:solidFill>
                        <a:srgbClr val="000000">
                          <a:alpha val="100000"/>
                        </a:srgbClr>
                      </a:solidFill>
                      <a:latin typeface="맑은 고딕"/>
                      <a:ea typeface="맑은 고딕"/>
                    </a:rPr>
                    <a:t>경로</a:t>
                  </a:r>
                </a:p>
              </p:txBody>
            </p:sp>
            <p:grpSp>
              <p:nvGrpSpPr>
                <p:cNvPr id="55432" name="Group 3"/>
                <p:cNvGrpSpPr/>
                <p:nvPr/>
              </p:nvGrpSpPr>
              <p:grpSpPr>
                <a:xfrm>
                  <a:off x="8836854" y="4642353"/>
                  <a:ext cx="2700395" cy="360527"/>
                  <a:chOff x="8836854" y="4642353"/>
                  <a:chExt cx="2700395" cy="360527"/>
                </a:xfrm>
              </p:grpSpPr>
              <p:sp>
                <p:nvSpPr>
                  <p:cNvPr id="55433" name="TextBox 55432"/>
                  <p:cNvSpPr txBox="1"/>
                  <p:nvPr/>
                </p:nvSpPr>
                <p:spPr>
                  <a:xfrm>
                    <a:off x="8987720" y="4642353"/>
                    <a:ext cx="2549529" cy="360527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ctr">
                    <a:noAutofit/>
                  </a:bodyPr>
                  <a:lstStyle/>
                  <a:p>
                    <a:pPr marL="0" lvl="0" indent="0" algn="ctr" defTabSz="884776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lang="ko-KR" altLang="en-US"/>
                    </a:pP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파일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_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OOO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_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OOOO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.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img</a:t>
                    </a:r>
                  </a:p>
                </p:txBody>
              </p:sp>
              <p:sp>
                <p:nvSpPr>
                  <p:cNvPr id="55434" name="순서도: 데이터 55433"/>
                  <p:cNvSpPr/>
                  <p:nvPr/>
                </p:nvSpPr>
                <p:spPr>
                  <a:xfrm>
                    <a:off x="8836854" y="4739228"/>
                    <a:ext cx="166779" cy="166779"/>
                  </a:xfrm>
                  <a:prstGeom prst="flowChartInputOutput">
                    <a:avLst/>
                  </a:prstGeom>
                  <a:noFill/>
                  <a:ln w="12674" cap="flat" cmpd="sng" algn="ctr">
                    <a:solidFill>
                      <a:srgbClr val="000000"/>
                    </a:solidFill>
                    <a:prstDash val="solid"/>
                    <a:miter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  <p:grpSp>
              <p:nvGrpSpPr>
                <p:cNvPr id="55435" name="Group 3"/>
                <p:cNvGrpSpPr/>
                <p:nvPr/>
              </p:nvGrpSpPr>
              <p:grpSpPr>
                <a:xfrm>
                  <a:off x="8836854" y="4370771"/>
                  <a:ext cx="2700395" cy="360527"/>
                  <a:chOff x="8836854" y="4370771"/>
                  <a:chExt cx="2700395" cy="360527"/>
                </a:xfrm>
              </p:grpSpPr>
              <p:sp>
                <p:nvSpPr>
                  <p:cNvPr id="55436" name="TextBox 55435"/>
                  <p:cNvSpPr txBox="1"/>
                  <p:nvPr/>
                </p:nvSpPr>
                <p:spPr>
                  <a:xfrm>
                    <a:off x="8935348" y="4370771"/>
                    <a:ext cx="2601901" cy="360527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anchor="ctr">
                    <a:noAutofit/>
                  </a:bodyPr>
                  <a:lstStyle/>
                  <a:p>
                    <a:pPr marL="0" lvl="0" indent="0" algn="ctr" defTabSz="884776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lang="ko-KR" altLang="en-US"/>
                    </a:pP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파일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_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OOO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_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OOOO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</a:rPr>
                      <a:t>.</a:t>
                    </a:r>
                    <a:r>
                      <a:rPr kumimoji="1" lang="ko-KR" altLang="en-US" sz="1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rPr>
                      <a:t>img</a:t>
                    </a:r>
                  </a:p>
                </p:txBody>
              </p:sp>
              <p:sp>
                <p:nvSpPr>
                  <p:cNvPr id="55437" name="순서도: 데이터 55436"/>
                  <p:cNvSpPr/>
                  <p:nvPr/>
                </p:nvSpPr>
                <p:spPr>
                  <a:xfrm>
                    <a:off x="8836854" y="4467646"/>
                    <a:ext cx="166779" cy="166779"/>
                  </a:xfrm>
                  <a:prstGeom prst="flowChartInputOutput">
                    <a:avLst/>
                  </a:prstGeom>
                  <a:noFill/>
                  <a:ln w="12674" cap="flat" cmpd="sng" algn="ctr">
                    <a:solidFill>
                      <a:srgbClr val="000000"/>
                    </a:solidFill>
                    <a:prstDash val="solid"/>
                    <a:miter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</p:grpSp>
      </p:grpSp>
      <p:grpSp>
        <p:nvGrpSpPr>
          <p:cNvPr id="55438" name="Group 4"/>
          <p:cNvGrpSpPr/>
          <p:nvPr/>
        </p:nvGrpSpPr>
        <p:grpSpPr>
          <a:xfrm>
            <a:off x="-253719" y="-12674"/>
            <a:ext cx="3601278" cy="841714"/>
            <a:chOff x="-338249" y="-12674"/>
            <a:chExt cx="4801079" cy="841714"/>
          </a:xfrm>
        </p:grpSpPr>
        <p:sp>
          <p:nvSpPr>
            <p:cNvPr id="55439" name="자유형 55438"/>
            <p:cNvSpPr/>
            <p:nvPr/>
          </p:nvSpPr>
          <p:spPr>
            <a:xfrm>
              <a:off x="775048" y="379567"/>
              <a:ext cx="3687782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5440" name="Group 4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5444" name="이등변 삼각형 55443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5445" name="자유형 55444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5446" name="자유형 55445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5447" name="TextBox 55446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5448" name="TextBox 55447"/>
          <p:cNvSpPr txBox="1"/>
          <p:nvPr/>
        </p:nvSpPr>
        <p:spPr>
          <a:xfrm>
            <a:off x="4211340" y="822674"/>
            <a:ext cx="2130063" cy="260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</a:t>
            </a:r>
            <a:r>
              <a:rPr kumimoji="1" lang="ko-KR" altLang="en-US" sz="11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My page </a:t>
            </a:r>
          </a:p>
        </p:txBody>
      </p:sp>
      <p:sp>
        <p:nvSpPr>
          <p:cNvPr id="55449" name="TextBox 55448"/>
          <p:cNvSpPr txBox="1"/>
          <p:nvPr/>
        </p:nvSpPr>
        <p:spPr>
          <a:xfrm>
            <a:off x="463423" y="2381013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sp>
        <p:nvSpPr>
          <p:cNvPr id="55450" name="TextBox 55449"/>
          <p:cNvSpPr txBox="1"/>
          <p:nvPr/>
        </p:nvSpPr>
        <p:spPr>
          <a:xfrm>
            <a:off x="1384434" y="403908"/>
            <a:ext cx="1884600" cy="3351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2734995" y="4289199"/>
            <a:ext cx="2350258" cy="246178"/>
            <a:chOff x="3681795" y="4694782"/>
            <a:chExt cx="3133269" cy="246178"/>
          </a:xfrm>
        </p:grpSpPr>
        <p:sp>
          <p:nvSpPr>
            <p:cNvPr id="97" name="TextBox 96"/>
            <p:cNvSpPr txBox="1"/>
            <p:nvPr/>
          </p:nvSpPr>
          <p:spPr>
            <a:xfrm>
              <a:off x="3681795" y="4704331"/>
              <a:ext cx="1200733" cy="236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 dirty="0" smtClean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성별</a:t>
              </a:r>
              <a:r>
                <a:rPr kumimoji="1" lang="ko-KR" altLang="en-US" sz="1000" b="0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</a:t>
              </a:r>
            </a:p>
          </p:txBody>
        </p:sp>
        <p:sp>
          <p:nvSpPr>
            <p:cNvPr id="98" name="타원 97"/>
            <p:cNvSpPr/>
            <p:nvPr/>
          </p:nvSpPr>
          <p:spPr>
            <a:xfrm>
              <a:off x="4842466" y="4724934"/>
              <a:ext cx="198549" cy="196986"/>
            </a:xfrm>
            <a:prstGeom prst="ellipse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99" name="TextBox 98"/>
            <p:cNvSpPr txBox="1"/>
            <p:nvPr/>
          </p:nvSpPr>
          <p:spPr>
            <a:xfrm>
              <a:off x="5107739" y="4705894"/>
              <a:ext cx="630490" cy="2350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남자 </a:t>
              </a:r>
            </a:p>
          </p:txBody>
        </p:sp>
        <p:sp>
          <p:nvSpPr>
            <p:cNvPr id="100" name="타원 99"/>
            <p:cNvSpPr/>
            <p:nvPr/>
          </p:nvSpPr>
          <p:spPr>
            <a:xfrm>
              <a:off x="5884350" y="4724934"/>
              <a:ext cx="196930" cy="196986"/>
            </a:xfrm>
            <a:prstGeom prst="ellipse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101" name="TextBox 100"/>
            <p:cNvSpPr txBox="1"/>
            <p:nvPr/>
          </p:nvSpPr>
          <p:spPr>
            <a:xfrm>
              <a:off x="6184519" y="4694782"/>
              <a:ext cx="630545" cy="236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여자 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771406" y="4549671"/>
            <a:ext cx="901798" cy="2477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계좌번호</a:t>
            </a:r>
            <a:r>
              <a:rPr kumimoji="1" lang="ko-KR" altLang="en-US" sz="10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608874" y="4535380"/>
            <a:ext cx="1665470" cy="26208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4" name="Group 6"/>
          <p:cNvGrpSpPr/>
          <p:nvPr/>
        </p:nvGrpSpPr>
        <p:grpSpPr>
          <a:xfrm>
            <a:off x="5326692" y="4553049"/>
            <a:ext cx="806517" cy="238192"/>
            <a:chOff x="5012429" y="3986458"/>
            <a:chExt cx="1075216" cy="238192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5012429" y="3986458"/>
              <a:ext cx="1075216" cy="238192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dirty="0" smtClean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해당은</a:t>
              </a:r>
              <a:r>
                <a:rPr kumimoji="1" lang="ko-KR" altLang="en-US" sz="900" dirty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행</a:t>
              </a:r>
              <a:endPara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" name="이등변 삼각형 105"/>
            <p:cNvSpPr/>
            <p:nvPr/>
          </p:nvSpPr>
          <p:spPr>
            <a:xfrm rot="10800000">
              <a:off x="5906572" y="4073785"/>
              <a:ext cx="125517" cy="87326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612576" y="4221088"/>
            <a:ext cx="6916787" cy="1188131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주제선정배경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1720" y="5373216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YOLO</a:t>
            </a: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취미가 무엇인가요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9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직사각형 56323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6325" name="직선 연결선 56324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6326" name="직선 연결선 56325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6327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6328" name="직사각형 56327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6329" name="직선 연결선 56328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6330" name="직선 연결선 56329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6333" name="직사각형 56332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6335" name="TextBox 56334"/>
          <p:cNvSpPr txBox="1"/>
          <p:nvPr/>
        </p:nvSpPr>
        <p:spPr>
          <a:xfrm>
            <a:off x="7015701" y="2060506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6336" name="TextBox 56335"/>
          <p:cNvSpPr txBox="1"/>
          <p:nvPr/>
        </p:nvSpPr>
        <p:spPr>
          <a:xfrm>
            <a:off x="7015701" y="378913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6340" name="표 56339"/>
          <p:cNvGraphicFramePr/>
          <p:nvPr>
            <p:extLst>
              <p:ext uri="{D42A27DB-BD31-4B8C-83A1-F6EECF244321}">
                <p14:modId xmlns:p14="http://schemas.microsoft.com/office/powerpoint/2010/main" val="3852179586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Login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login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377" name="TextBox 56376"/>
          <p:cNvSpPr txBox="1"/>
          <p:nvPr/>
        </p:nvSpPr>
        <p:spPr>
          <a:xfrm>
            <a:off x="7065708" y="2363222"/>
            <a:ext cx="1682140" cy="1307154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 &amp; 학생 을 따로 로그인 한다.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아이디/비밀번호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찾을 수 있다.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 시 사유를 알린다. 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이 가능하다. </a:t>
            </a:r>
          </a:p>
        </p:txBody>
      </p:sp>
      <p:sp>
        <p:nvSpPr>
          <p:cNvPr id="56378" name="TextBox 56377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6379" name="모서리가 둥근 직사각형 56378"/>
          <p:cNvSpPr/>
          <p:nvPr/>
        </p:nvSpPr>
        <p:spPr>
          <a:xfrm>
            <a:off x="1302104" y="3565573"/>
            <a:ext cx="4185120" cy="233150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D0CECE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80" name="TextBox 56379"/>
          <p:cNvSpPr txBox="1"/>
          <p:nvPr/>
        </p:nvSpPr>
        <p:spPr>
          <a:xfrm>
            <a:off x="2759089" y="3606836"/>
            <a:ext cx="937565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LOGIN</a:t>
            </a:r>
          </a:p>
        </p:txBody>
      </p:sp>
      <p:sp>
        <p:nvSpPr>
          <p:cNvPr id="56381" name="모서리가 둥근 직사각형 56380"/>
          <p:cNvSpPr/>
          <p:nvPr/>
        </p:nvSpPr>
        <p:spPr>
          <a:xfrm>
            <a:off x="2805578" y="4388248"/>
            <a:ext cx="1411709" cy="3668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82" name="모서리가 둥근 직사각형 56381"/>
          <p:cNvSpPr/>
          <p:nvPr/>
        </p:nvSpPr>
        <p:spPr>
          <a:xfrm>
            <a:off x="2811524" y="4867872"/>
            <a:ext cx="1411709" cy="3668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83" name="모서리가 둥근 직사각형 56382"/>
          <p:cNvSpPr/>
          <p:nvPr/>
        </p:nvSpPr>
        <p:spPr>
          <a:xfrm>
            <a:off x="4285176" y="4388248"/>
            <a:ext cx="540861" cy="8465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56384" name="모서리가 둥근 직사각형 56383"/>
          <p:cNvSpPr/>
          <p:nvPr/>
        </p:nvSpPr>
        <p:spPr>
          <a:xfrm>
            <a:off x="3628764" y="5322146"/>
            <a:ext cx="1191327" cy="3573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아이디/비밀번호 찾기</a:t>
            </a:r>
          </a:p>
        </p:txBody>
      </p:sp>
      <p:sp>
        <p:nvSpPr>
          <p:cNvPr id="56388" name="모서리가 둥근 직사각형 56387"/>
          <p:cNvSpPr/>
          <p:nvPr/>
        </p:nvSpPr>
        <p:spPr>
          <a:xfrm>
            <a:off x="2811525" y="5325329"/>
            <a:ext cx="706461" cy="3589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56389" name="TextBox 56388"/>
          <p:cNvSpPr txBox="1"/>
          <p:nvPr/>
        </p:nvSpPr>
        <p:spPr>
          <a:xfrm>
            <a:off x="2805578" y="4051565"/>
            <a:ext cx="993561" cy="300169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</a:t>
            </a:r>
          </a:p>
        </p:txBody>
      </p:sp>
      <p:sp>
        <p:nvSpPr>
          <p:cNvPr id="56390" name="TextBox 56389"/>
          <p:cNvSpPr txBox="1"/>
          <p:nvPr/>
        </p:nvSpPr>
        <p:spPr>
          <a:xfrm>
            <a:off x="3832476" y="4051565"/>
            <a:ext cx="993561" cy="300169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</a:t>
            </a:r>
          </a:p>
        </p:txBody>
      </p:sp>
      <p:sp>
        <p:nvSpPr>
          <p:cNvPr id="56391" name="모서리가 둥근 직사각형 56390"/>
          <p:cNvSpPr/>
          <p:nvPr/>
        </p:nvSpPr>
        <p:spPr>
          <a:xfrm>
            <a:off x="2810309" y="4045197"/>
            <a:ext cx="988828" cy="32082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392" name="Group 2"/>
          <p:cNvGrpSpPr/>
          <p:nvPr/>
        </p:nvGrpSpPr>
        <p:grpSpPr>
          <a:xfrm>
            <a:off x="6970266" y="5005385"/>
            <a:ext cx="1810800" cy="1396045"/>
            <a:chOff x="9248191" y="4677306"/>
            <a:chExt cx="2414086" cy="1396045"/>
          </a:xfrm>
        </p:grpSpPr>
        <p:sp>
          <p:nvSpPr>
            <p:cNvPr id="56393" name="직사각형 56392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6394" name="TextBox 56393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아이디 또는 패스워드가 잘못 입력 되었습니다.  다시 입력해주세요.</a:t>
              </a:r>
            </a:p>
          </p:txBody>
        </p:sp>
        <p:sp>
          <p:nvSpPr>
            <p:cNvPr id="56395" name="TextBox 56394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en-US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Alert</a:t>
              </a:r>
            </a:p>
          </p:txBody>
        </p:sp>
        <p:sp>
          <p:nvSpPr>
            <p:cNvPr id="56396" name="자유형 56395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6398" name="자유형 56397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6405" name="모서리가 둥근 직사각형 56404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5" y="5692165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</a:p>
          </p:txBody>
        </p:sp>
      </p:grpSp>
      <p:grpSp>
        <p:nvGrpSpPr>
          <p:cNvPr id="56406" name="Group 3"/>
          <p:cNvGrpSpPr/>
          <p:nvPr/>
        </p:nvGrpSpPr>
        <p:grpSpPr>
          <a:xfrm>
            <a:off x="-253719" y="-12674"/>
            <a:ext cx="3739539" cy="841714"/>
            <a:chOff x="-338249" y="-12674"/>
            <a:chExt cx="4985403" cy="841714"/>
          </a:xfrm>
        </p:grpSpPr>
        <p:sp>
          <p:nvSpPr>
            <p:cNvPr id="56407" name="자유형 56406"/>
            <p:cNvSpPr/>
            <p:nvPr/>
          </p:nvSpPr>
          <p:spPr>
            <a:xfrm>
              <a:off x="775048" y="379567"/>
              <a:ext cx="3872106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6408" name="Group 3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6409" name="이등변 삼각형 56408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6410" name="자유형 56409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6411" name="자유형 56410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6412" name="TextBox 5641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6413" name="TextBox 56412"/>
          <p:cNvSpPr txBox="1"/>
          <p:nvPr/>
        </p:nvSpPr>
        <p:spPr>
          <a:xfrm>
            <a:off x="4031805" y="822677"/>
            <a:ext cx="2309598" cy="2763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 회원가입| My page </a:t>
            </a:r>
          </a:p>
        </p:txBody>
      </p:sp>
      <p:sp>
        <p:nvSpPr>
          <p:cNvPr id="56414" name="TextBox 56413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sp>
        <p:nvSpPr>
          <p:cNvPr id="56415" name="TextBox 56414"/>
          <p:cNvSpPr txBox="1"/>
          <p:nvPr/>
        </p:nvSpPr>
        <p:spPr>
          <a:xfrm>
            <a:off x="1434861" y="4405727"/>
            <a:ext cx="932790" cy="370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</p:txBody>
      </p:sp>
      <p:sp>
        <p:nvSpPr>
          <p:cNvPr id="56416" name="TextBox 56415"/>
          <p:cNvSpPr txBox="1"/>
          <p:nvPr/>
        </p:nvSpPr>
        <p:spPr>
          <a:xfrm>
            <a:off x="1431850" y="4882168"/>
            <a:ext cx="1591591" cy="370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</a:t>
            </a:r>
          </a:p>
        </p:txBody>
      </p:sp>
      <p:sp>
        <p:nvSpPr>
          <p:cNvPr id="56420" name="TextBox 56419"/>
          <p:cNvSpPr txBox="1"/>
          <p:nvPr/>
        </p:nvSpPr>
        <p:spPr>
          <a:xfrm>
            <a:off x="1357422" y="403911"/>
            <a:ext cx="1870449" cy="3366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직사각형 57347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7349" name="직선 연결선 57348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7350" name="직선 연결선 57349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7351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7352" name="직사각형 57351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7353" name="직선 연결선 57352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7354" name="직선 연결선 57353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7357" name="직사각형 57356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7359" name="TextBox 57358"/>
          <p:cNvSpPr txBox="1"/>
          <p:nvPr/>
        </p:nvSpPr>
        <p:spPr>
          <a:xfrm>
            <a:off x="7015701" y="2456649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57360" name="TextBox 57359"/>
          <p:cNvSpPr txBox="1"/>
          <p:nvPr/>
        </p:nvSpPr>
        <p:spPr>
          <a:xfrm>
            <a:off x="7015701" y="414902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57364" name="표 57363"/>
          <p:cNvGraphicFramePr/>
          <p:nvPr>
            <p:extLst>
              <p:ext uri="{D42A27DB-BD31-4B8C-83A1-F6EECF244321}">
                <p14:modId xmlns:p14="http://schemas.microsoft.com/office/powerpoint/2010/main" val="3453050184"/>
              </p:ext>
            </p:extLst>
          </p:nvPr>
        </p:nvGraphicFramePr>
        <p:xfrm>
          <a:off x="7045480" y="552711"/>
          <a:ext cx="1716692" cy="1703944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6659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24324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Search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6659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search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24324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401" name="TextBox 57400"/>
          <p:cNvSpPr txBox="1"/>
          <p:nvPr/>
        </p:nvSpPr>
        <p:spPr>
          <a:xfrm>
            <a:off x="7065708" y="2753462"/>
            <a:ext cx="1682140" cy="126951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Id를 찾을 수 있는 페이지 입니다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이름 과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이메일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을 입력하지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않으면 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경고창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을 띄운다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라디오 버튼으로 선택하여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아이디와 비밀번호를  찾는다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57402" name="TextBox 57401"/>
          <p:cNvSpPr txBox="1"/>
          <p:nvPr/>
        </p:nvSpPr>
        <p:spPr>
          <a:xfrm>
            <a:off x="7066922" y="4464521"/>
            <a:ext cx="1682140" cy="703578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그림은 홈페이지와 맞는 그림을 선정하여 꾸미기로 한다</a:t>
            </a:r>
          </a:p>
        </p:txBody>
      </p:sp>
      <p:sp>
        <p:nvSpPr>
          <p:cNvPr id="57403" name="모서리가 둥근 직사각형 57402"/>
          <p:cNvSpPr/>
          <p:nvPr/>
        </p:nvSpPr>
        <p:spPr>
          <a:xfrm>
            <a:off x="1634478" y="3565573"/>
            <a:ext cx="3602586" cy="24363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D0CECE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04" name="TextBox 57403"/>
          <p:cNvSpPr txBox="1"/>
          <p:nvPr/>
        </p:nvSpPr>
        <p:spPr>
          <a:xfrm>
            <a:off x="2426715" y="3605272"/>
            <a:ext cx="2361363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800" b="1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아이디/비밀번호 찾기 </a:t>
            </a:r>
          </a:p>
        </p:txBody>
      </p:sp>
      <p:sp>
        <p:nvSpPr>
          <p:cNvPr id="57405" name="모서리가 둥근 직사각형 57404"/>
          <p:cNvSpPr/>
          <p:nvPr/>
        </p:nvSpPr>
        <p:spPr>
          <a:xfrm>
            <a:off x="2991406" y="4391431"/>
            <a:ext cx="1286608" cy="3668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06" name="모서리가 둥근 직사각형 57405"/>
          <p:cNvSpPr/>
          <p:nvPr/>
        </p:nvSpPr>
        <p:spPr>
          <a:xfrm>
            <a:off x="2991406" y="4796406"/>
            <a:ext cx="1286608" cy="3653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07" name="모서리가 둥근 직사각형 57406"/>
          <p:cNvSpPr/>
          <p:nvPr/>
        </p:nvSpPr>
        <p:spPr>
          <a:xfrm>
            <a:off x="2408831" y="5234763"/>
            <a:ext cx="1869183" cy="3573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</a:t>
            </a:r>
          </a:p>
        </p:txBody>
      </p:sp>
      <p:grpSp>
        <p:nvGrpSpPr>
          <p:cNvPr id="57408" name="Group 2"/>
          <p:cNvGrpSpPr/>
          <p:nvPr/>
        </p:nvGrpSpPr>
        <p:grpSpPr>
          <a:xfrm>
            <a:off x="4530603" y="5053746"/>
            <a:ext cx="1810800" cy="1396045"/>
            <a:chOff x="9248191" y="4677306"/>
            <a:chExt cx="2414086" cy="1396045"/>
          </a:xfrm>
        </p:grpSpPr>
        <p:sp>
          <p:nvSpPr>
            <p:cNvPr id="57412" name="직사각형 57411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7413" name="TextBox 57412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 dirty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 을 입력하세요</a:t>
              </a:r>
            </a:p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 dirty="0" err="1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이메일</a:t>
              </a:r>
              <a:r>
                <a:rPr kumimoji="1" lang="ko-KR" altLang="en-US" sz="900" b="0" i="0" dirty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다시 입력 하세요  </a:t>
              </a:r>
            </a:p>
          </p:txBody>
        </p:sp>
        <p:sp>
          <p:nvSpPr>
            <p:cNvPr id="57414" name="TextBox 57413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en-US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Alert</a:t>
              </a:r>
            </a:p>
          </p:txBody>
        </p:sp>
        <p:sp>
          <p:nvSpPr>
            <p:cNvPr id="57415" name="자유형 57414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7417" name="자유형 57416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7421" name="모서리가 둥근 직사각형 57420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5" y="5692165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</a:p>
          </p:txBody>
        </p:sp>
      </p:grpSp>
      <p:sp>
        <p:nvSpPr>
          <p:cNvPr id="57422" name="TextBox 57421"/>
          <p:cNvSpPr txBox="1"/>
          <p:nvPr/>
        </p:nvSpPr>
        <p:spPr>
          <a:xfrm>
            <a:off x="3491768" y="4062673"/>
            <a:ext cx="1296310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비밀번호 찾기 </a:t>
            </a:r>
          </a:p>
        </p:txBody>
      </p:sp>
      <p:sp>
        <p:nvSpPr>
          <p:cNvPr id="57423" name="타원 57422"/>
          <p:cNvSpPr/>
          <p:nvPr/>
        </p:nvSpPr>
        <p:spPr>
          <a:xfrm>
            <a:off x="3467938" y="4086516"/>
            <a:ext cx="148931" cy="198493"/>
          </a:xfrm>
          <a:prstGeom prst="ellipse">
            <a:avLst/>
          </a:prstGeom>
          <a:noFill/>
          <a:ln w="6309" cap="flat" cmpd="sng" algn="ctr">
            <a:solidFill>
              <a:srgbClr val="808080"/>
            </a:solidFill>
            <a:prstDash val="solid"/>
            <a:miter/>
          </a:ln>
        </p:spPr>
      </p:sp>
      <p:sp>
        <p:nvSpPr>
          <p:cNvPr id="57424" name="타원 57423"/>
          <p:cNvSpPr/>
          <p:nvPr/>
        </p:nvSpPr>
        <p:spPr>
          <a:xfrm>
            <a:off x="2408830" y="4083332"/>
            <a:ext cx="147759" cy="196930"/>
          </a:xfrm>
          <a:prstGeom prst="ellipse">
            <a:avLst/>
          </a:prstGeom>
          <a:solidFill>
            <a:srgbClr val="000000"/>
          </a:solidFill>
          <a:ln w="6309" cap="flat" cmpd="sng" algn="ctr">
            <a:solidFill>
              <a:srgbClr val="808080"/>
            </a:solidFill>
            <a:prstDash val="solid"/>
            <a:miter/>
          </a:ln>
        </p:spPr>
      </p:sp>
      <p:sp>
        <p:nvSpPr>
          <p:cNvPr id="57428" name="TextBox 57427"/>
          <p:cNvSpPr txBox="1"/>
          <p:nvPr/>
        </p:nvSpPr>
        <p:spPr>
          <a:xfrm>
            <a:off x="2520821" y="4059491"/>
            <a:ext cx="907809" cy="2207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 </a:t>
            </a:r>
          </a:p>
        </p:txBody>
      </p:sp>
      <p:sp>
        <p:nvSpPr>
          <p:cNvPr id="57429" name="TextBox 57428"/>
          <p:cNvSpPr txBox="1"/>
          <p:nvPr/>
        </p:nvSpPr>
        <p:spPr>
          <a:xfrm>
            <a:off x="4175857" y="822677"/>
            <a:ext cx="2165546" cy="2763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 회원가입| My page </a:t>
            </a:r>
          </a:p>
        </p:txBody>
      </p:sp>
      <p:sp>
        <p:nvSpPr>
          <p:cNvPr id="57430" name="TextBox 57429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57431" name="Group 3"/>
          <p:cNvGrpSpPr/>
          <p:nvPr/>
        </p:nvGrpSpPr>
        <p:grpSpPr>
          <a:xfrm>
            <a:off x="-253719" y="-12674"/>
            <a:ext cx="3494111" cy="841714"/>
            <a:chOff x="-338249" y="-12674"/>
            <a:chExt cx="4658209" cy="841714"/>
          </a:xfrm>
        </p:grpSpPr>
        <p:sp>
          <p:nvSpPr>
            <p:cNvPr id="57432" name="자유형 57431"/>
            <p:cNvSpPr/>
            <p:nvPr/>
          </p:nvSpPr>
          <p:spPr>
            <a:xfrm>
              <a:off x="775048" y="379567"/>
              <a:ext cx="3544912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7433" name="Group 3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7434" name="이등변 삼각형 57433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435" name="자유형 57434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7436" name="자유형 57435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7437" name="TextBox 57436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7438" name="TextBox 57437"/>
          <p:cNvSpPr txBox="1"/>
          <p:nvPr/>
        </p:nvSpPr>
        <p:spPr>
          <a:xfrm>
            <a:off x="1910877" y="4397799"/>
            <a:ext cx="1100799" cy="3684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</a:p>
        </p:txBody>
      </p:sp>
      <p:sp>
        <p:nvSpPr>
          <p:cNvPr id="57439" name="TextBox 57438"/>
          <p:cNvSpPr txBox="1"/>
          <p:nvPr/>
        </p:nvSpPr>
        <p:spPr>
          <a:xfrm>
            <a:off x="1943051" y="4799588"/>
            <a:ext cx="1037663" cy="368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E-MAIL</a:t>
            </a:r>
          </a:p>
        </p:txBody>
      </p:sp>
      <p:sp>
        <p:nvSpPr>
          <p:cNvPr id="57440" name="TextBox 57439"/>
          <p:cNvSpPr txBox="1"/>
          <p:nvPr/>
        </p:nvSpPr>
        <p:spPr>
          <a:xfrm>
            <a:off x="1357420" y="389779"/>
            <a:ext cx="1882972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직사각형 5837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8373" name="직선 연결선 5837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8374" name="직선 연결선 5837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837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8376" name="직사각형 58375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58377" name="직선 연결선 58376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58378" name="직선 연결선 58377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58381" name="직사각형 58380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8383" name="TextBox 58382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8384" name="TextBox 58383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8388" name="표 58387"/>
          <p:cNvGraphicFramePr/>
          <p:nvPr>
            <p:extLst>
              <p:ext uri="{D42A27DB-BD31-4B8C-83A1-F6EECF244321}">
                <p14:modId xmlns:p14="http://schemas.microsoft.com/office/powerpoint/2010/main" val="3232324027"/>
              </p:ext>
            </p:extLst>
          </p:nvPr>
        </p:nvGraphicFramePr>
        <p:xfrm>
          <a:off x="7045480" y="552711"/>
          <a:ext cx="1716692" cy="1722742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42440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0127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명칭</a:t>
                      </a:r>
                      <a:endParaRPr kumimoji="1" lang="ko-KR" altLang="en-US" sz="1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Search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454051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search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0127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425" name="TextBox 58424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 를 찾을 수 있는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 입니다.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라디오 버튼으로 선택하여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아이디와 비밀번호를 찾는다.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공백이 있으면 경고창 으로 알린다. </a:t>
            </a:r>
          </a:p>
        </p:txBody>
      </p:sp>
      <p:sp>
        <p:nvSpPr>
          <p:cNvPr id="58426" name="TextBox 58425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그림은 홈페이지와 맞는 그림을 선정하여 꾸미기로 한다</a:t>
            </a:r>
          </a:p>
        </p:txBody>
      </p:sp>
      <p:sp>
        <p:nvSpPr>
          <p:cNvPr id="58427" name="모서리가 둥근 직사각형 58426"/>
          <p:cNvSpPr/>
          <p:nvPr/>
        </p:nvSpPr>
        <p:spPr>
          <a:xfrm>
            <a:off x="1634478" y="3565573"/>
            <a:ext cx="3602586" cy="24363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D0CECE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28" name="TextBox 58427"/>
          <p:cNvSpPr txBox="1"/>
          <p:nvPr/>
        </p:nvSpPr>
        <p:spPr>
          <a:xfrm>
            <a:off x="2426715" y="3605272"/>
            <a:ext cx="2394548" cy="41770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800" b="1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아이디/비밀번호 찾기 </a:t>
            </a:r>
          </a:p>
        </p:txBody>
      </p:sp>
      <p:sp>
        <p:nvSpPr>
          <p:cNvPr id="58429" name="모서리가 둥근 직사각형 58428"/>
          <p:cNvSpPr/>
          <p:nvPr/>
        </p:nvSpPr>
        <p:spPr>
          <a:xfrm>
            <a:off x="2955680" y="4331073"/>
            <a:ext cx="1337829" cy="3668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30" name="모서리가 둥근 직사각형 58429"/>
          <p:cNvSpPr/>
          <p:nvPr/>
        </p:nvSpPr>
        <p:spPr>
          <a:xfrm>
            <a:off x="2955680" y="4736104"/>
            <a:ext cx="1330709" cy="36527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31" name="모서리가 둥근 직사각형 58430"/>
          <p:cNvSpPr/>
          <p:nvPr/>
        </p:nvSpPr>
        <p:spPr>
          <a:xfrm>
            <a:off x="2955680" y="5144255"/>
            <a:ext cx="1330709" cy="3589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8432" name="Group 2"/>
          <p:cNvGrpSpPr/>
          <p:nvPr/>
        </p:nvGrpSpPr>
        <p:grpSpPr>
          <a:xfrm>
            <a:off x="6937047" y="4677309"/>
            <a:ext cx="1810800" cy="1396045"/>
            <a:chOff x="9248191" y="4677306"/>
            <a:chExt cx="2414086" cy="1396045"/>
          </a:xfrm>
        </p:grpSpPr>
        <p:sp>
          <p:nvSpPr>
            <p:cNvPr id="58436" name="직사각형 58435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8437" name="TextBox 58436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이름을 입력하세요 </a:t>
              </a:r>
            </a:p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아이디를 입력하세요 </a:t>
              </a:r>
            </a:p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이메일을 다시 입력하세요</a:t>
              </a:r>
            </a:p>
          </p:txBody>
        </p:sp>
        <p:sp>
          <p:nvSpPr>
            <p:cNvPr id="58438" name="TextBox 58437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en-US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Alert</a:t>
              </a:r>
            </a:p>
          </p:txBody>
        </p:sp>
        <p:sp>
          <p:nvSpPr>
            <p:cNvPr id="58439" name="자유형 58438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8441" name="자유형 58440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58445" name="모서리가 둥근 직사각형 58444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5" y="5692165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</a:p>
          </p:txBody>
        </p:sp>
      </p:grpSp>
      <p:sp>
        <p:nvSpPr>
          <p:cNvPr id="58446" name="TextBox 58445"/>
          <p:cNvSpPr txBox="1"/>
          <p:nvPr/>
        </p:nvSpPr>
        <p:spPr>
          <a:xfrm>
            <a:off x="3435772" y="4062673"/>
            <a:ext cx="1280280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비밀번호 찾기 </a:t>
            </a:r>
          </a:p>
        </p:txBody>
      </p:sp>
      <p:sp>
        <p:nvSpPr>
          <p:cNvPr id="58447" name="타원 58446"/>
          <p:cNvSpPr/>
          <p:nvPr/>
        </p:nvSpPr>
        <p:spPr>
          <a:xfrm>
            <a:off x="3467938" y="4086516"/>
            <a:ext cx="148931" cy="198493"/>
          </a:xfrm>
          <a:prstGeom prst="ellipse">
            <a:avLst/>
          </a:prstGeom>
          <a:solidFill>
            <a:srgbClr val="000000"/>
          </a:solidFill>
          <a:ln w="6309" cap="flat" cmpd="sng" algn="ctr">
            <a:solidFill>
              <a:srgbClr val="808080"/>
            </a:solidFill>
            <a:prstDash val="solid"/>
            <a:miter/>
          </a:ln>
        </p:spPr>
      </p:sp>
      <p:sp>
        <p:nvSpPr>
          <p:cNvPr id="58448" name="타원 58447"/>
          <p:cNvSpPr/>
          <p:nvPr/>
        </p:nvSpPr>
        <p:spPr>
          <a:xfrm>
            <a:off x="2408830" y="4083332"/>
            <a:ext cx="147759" cy="196930"/>
          </a:xfrm>
          <a:prstGeom prst="ellipse">
            <a:avLst/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miter/>
          </a:ln>
        </p:spPr>
      </p:sp>
      <p:sp>
        <p:nvSpPr>
          <p:cNvPr id="58452" name="TextBox 58451"/>
          <p:cNvSpPr txBox="1"/>
          <p:nvPr/>
        </p:nvSpPr>
        <p:spPr>
          <a:xfrm>
            <a:off x="2520822" y="4059491"/>
            <a:ext cx="947116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 </a:t>
            </a:r>
          </a:p>
        </p:txBody>
      </p:sp>
      <p:sp>
        <p:nvSpPr>
          <p:cNvPr id="58453" name="모서리가 둥근 직사각형 58452"/>
          <p:cNvSpPr/>
          <p:nvPr/>
        </p:nvSpPr>
        <p:spPr>
          <a:xfrm>
            <a:off x="2401711" y="5538116"/>
            <a:ext cx="1885852" cy="3573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패스워드 찾기</a:t>
            </a:r>
          </a:p>
        </p:txBody>
      </p:sp>
      <p:sp>
        <p:nvSpPr>
          <p:cNvPr id="58454" name="TextBox 58453"/>
          <p:cNvSpPr txBox="1"/>
          <p:nvPr/>
        </p:nvSpPr>
        <p:spPr>
          <a:xfrm>
            <a:off x="4463961" y="822677"/>
            <a:ext cx="1877442" cy="2763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 회원가입| My page </a:t>
            </a:r>
          </a:p>
        </p:txBody>
      </p:sp>
      <p:sp>
        <p:nvSpPr>
          <p:cNvPr id="58455" name="TextBox 58454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58456" name="Group 3"/>
          <p:cNvGrpSpPr/>
          <p:nvPr/>
        </p:nvGrpSpPr>
        <p:grpSpPr>
          <a:xfrm>
            <a:off x="-253719" y="-12674"/>
            <a:ext cx="3529252" cy="841714"/>
            <a:chOff x="-338249" y="-12674"/>
            <a:chExt cx="4705057" cy="841714"/>
          </a:xfrm>
        </p:grpSpPr>
        <p:sp>
          <p:nvSpPr>
            <p:cNvPr id="58457" name="자유형 58456"/>
            <p:cNvSpPr/>
            <p:nvPr/>
          </p:nvSpPr>
          <p:spPr>
            <a:xfrm>
              <a:off x="775048" y="379567"/>
              <a:ext cx="3591760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8458" name="Group 3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8459" name="이등변 삼각형 58458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8460" name="자유형 58459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8461" name="자유형 58460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8462" name="TextBox 5846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8463" name="TextBox 58462"/>
          <p:cNvSpPr txBox="1"/>
          <p:nvPr/>
        </p:nvSpPr>
        <p:spPr>
          <a:xfrm>
            <a:off x="1835013" y="4361283"/>
            <a:ext cx="1126616" cy="3700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</a:p>
        </p:txBody>
      </p:sp>
      <p:sp>
        <p:nvSpPr>
          <p:cNvPr id="58464" name="TextBox 58463"/>
          <p:cNvSpPr txBox="1"/>
          <p:nvPr/>
        </p:nvSpPr>
        <p:spPr>
          <a:xfrm>
            <a:off x="1947422" y="4748779"/>
            <a:ext cx="901798" cy="370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</p:txBody>
      </p:sp>
      <p:sp>
        <p:nvSpPr>
          <p:cNvPr id="58468" name="TextBox 58467"/>
          <p:cNvSpPr txBox="1"/>
          <p:nvPr/>
        </p:nvSpPr>
        <p:spPr>
          <a:xfrm>
            <a:off x="1835013" y="5153441"/>
            <a:ext cx="937565" cy="368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E-MAIL</a:t>
            </a:r>
          </a:p>
        </p:txBody>
      </p:sp>
      <p:sp>
        <p:nvSpPr>
          <p:cNvPr id="58469" name="TextBox 58468"/>
          <p:cNvSpPr txBox="1"/>
          <p:nvPr/>
        </p:nvSpPr>
        <p:spPr>
          <a:xfrm>
            <a:off x="1330409" y="403908"/>
            <a:ext cx="1837084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2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회원가입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&amp;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직사각형 5939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59397" name="직선 연결선 5939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59398" name="직선 연결선 5939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59399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59400" name="직사각형 5939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59401" name="직선 연결선 5940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59402" name="직선 연결선 5940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sp>
        <p:nvSpPr>
          <p:cNvPr id="59405" name="직사각형 59404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989217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59407" name="TextBox 59406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38079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59408" name="TextBox 59407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38079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59412" name="표 59411"/>
          <p:cNvGraphicFramePr/>
          <p:nvPr>
            <p:extLst>
              <p:ext uri="{D42A27DB-BD31-4B8C-83A1-F6EECF244321}">
                <p14:modId xmlns:p14="http://schemas.microsoft.com/office/powerpoint/2010/main" val="1822127906"/>
              </p:ext>
            </p:extLst>
          </p:nvPr>
        </p:nvGraphicFramePr>
        <p:xfrm>
          <a:off x="7045480" y="552714"/>
          <a:ext cx="1716692" cy="16739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MyPage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574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MypageStudent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8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9449" name="TextBox 59448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5B9BD5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MyPage의 메인화면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장바구니, 쪽지함, 강좌관리로 이동 할 수 있는 버튼 3개가 있다.</a:t>
            </a:r>
          </a:p>
        </p:txBody>
      </p:sp>
      <p:sp>
        <p:nvSpPr>
          <p:cNvPr id="59450" name="TextBox 59449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5B9BD5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이미지는 장바구니, 쪽지함, 강좌관리라는 것을 알 수 있는 이미지를 선정하여 삽입 할 예정</a:t>
            </a:r>
          </a:p>
        </p:txBody>
      </p:sp>
      <p:grpSp>
        <p:nvGrpSpPr>
          <p:cNvPr id="59451" name="Group 2"/>
          <p:cNvGrpSpPr/>
          <p:nvPr/>
        </p:nvGrpSpPr>
        <p:grpSpPr>
          <a:xfrm>
            <a:off x="2275143" y="3751396"/>
            <a:ext cx="986441" cy="1364275"/>
            <a:chOff x="2253672" y="3751393"/>
            <a:chExt cx="1315084" cy="1364275"/>
          </a:xfrm>
        </p:grpSpPr>
        <p:sp>
          <p:nvSpPr>
            <p:cNvPr id="59452" name="직사각형 59451"/>
            <p:cNvSpPr/>
            <p:nvPr/>
          </p:nvSpPr>
          <p:spPr>
            <a:xfrm>
              <a:off x="2253672" y="3751393"/>
              <a:ext cx="1315084" cy="136427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59453" name="직선 연결선 59452"/>
            <p:cNvCxnSpPr/>
            <p:nvPr/>
          </p:nvCxnSpPr>
          <p:spPr>
            <a:xfrm>
              <a:off x="2253672" y="3751393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59454" name="직선 연결선 59453"/>
            <p:cNvCxnSpPr/>
            <p:nvPr/>
          </p:nvCxnSpPr>
          <p:spPr>
            <a:xfrm flipV="1">
              <a:off x="2255291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grpSp>
        <p:nvGrpSpPr>
          <p:cNvPr id="59455" name="Group 3"/>
          <p:cNvGrpSpPr/>
          <p:nvPr/>
        </p:nvGrpSpPr>
        <p:grpSpPr>
          <a:xfrm>
            <a:off x="3526026" y="3752959"/>
            <a:ext cx="986441" cy="1364275"/>
            <a:chOff x="3921299" y="3752956"/>
            <a:chExt cx="1315084" cy="1364275"/>
          </a:xfrm>
        </p:grpSpPr>
        <p:sp>
          <p:nvSpPr>
            <p:cNvPr id="59456" name="직사각형 59455"/>
            <p:cNvSpPr/>
            <p:nvPr/>
          </p:nvSpPr>
          <p:spPr>
            <a:xfrm>
              <a:off x="3921299" y="3752956"/>
              <a:ext cx="1315084" cy="136427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59460" name="직선 연결선 59459"/>
            <p:cNvCxnSpPr/>
            <p:nvPr/>
          </p:nvCxnSpPr>
          <p:spPr>
            <a:xfrm>
              <a:off x="3921299" y="3752956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59461" name="직선 연결선 59460"/>
            <p:cNvCxnSpPr/>
            <p:nvPr/>
          </p:nvCxnSpPr>
          <p:spPr>
            <a:xfrm flipV="1">
              <a:off x="3922918" y="3775179"/>
              <a:ext cx="1313465" cy="1342052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grpSp>
        <p:nvGrpSpPr>
          <p:cNvPr id="59462" name="Group 4"/>
          <p:cNvGrpSpPr/>
          <p:nvPr/>
        </p:nvGrpSpPr>
        <p:grpSpPr>
          <a:xfrm>
            <a:off x="4796006" y="3751396"/>
            <a:ext cx="987573" cy="1364275"/>
            <a:chOff x="5614386" y="3751393"/>
            <a:chExt cx="1316592" cy="1364275"/>
          </a:xfrm>
        </p:grpSpPr>
        <p:sp>
          <p:nvSpPr>
            <p:cNvPr id="59463" name="직사각형 59462"/>
            <p:cNvSpPr/>
            <p:nvPr/>
          </p:nvSpPr>
          <p:spPr>
            <a:xfrm>
              <a:off x="5614386" y="3751393"/>
              <a:ext cx="1316591" cy="136427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59464" name="직선 연결선 59463"/>
            <p:cNvCxnSpPr/>
            <p:nvPr/>
          </p:nvCxnSpPr>
          <p:spPr>
            <a:xfrm>
              <a:off x="5614386" y="3751393"/>
              <a:ext cx="1316591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59465" name="직선 연결선 59464"/>
            <p:cNvCxnSpPr/>
            <p:nvPr/>
          </p:nvCxnSpPr>
          <p:spPr>
            <a:xfrm flipV="1">
              <a:off x="5617514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sp>
        <p:nvSpPr>
          <p:cNvPr id="59466" name="TextBox 59465"/>
          <p:cNvSpPr txBox="1"/>
          <p:nvPr/>
        </p:nvSpPr>
        <p:spPr>
          <a:xfrm>
            <a:off x="2311641" y="5234764"/>
            <a:ext cx="962569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9467" name="TextBox 59466"/>
          <p:cNvSpPr txBox="1"/>
          <p:nvPr/>
        </p:nvSpPr>
        <p:spPr>
          <a:xfrm>
            <a:off x="3526026" y="5222093"/>
            <a:ext cx="913777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쪽지함</a:t>
            </a:r>
            <a:endParaRPr kumimoji="1" lang="ko-KR" altLang="en-US" sz="16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468" name="TextBox 59467"/>
          <p:cNvSpPr txBox="1"/>
          <p:nvPr/>
        </p:nvSpPr>
        <p:spPr>
          <a:xfrm>
            <a:off x="4796006" y="5222093"/>
            <a:ext cx="1036449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강좌관리</a:t>
            </a:r>
          </a:p>
        </p:txBody>
      </p:sp>
      <p:sp>
        <p:nvSpPr>
          <p:cNvPr id="59469" name="모서리가 둥근 직사각형 59468"/>
          <p:cNvSpPr/>
          <p:nvPr/>
        </p:nvSpPr>
        <p:spPr>
          <a:xfrm>
            <a:off x="2359744" y="5191883"/>
            <a:ext cx="838682" cy="422504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470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59471" name="자유형 59470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9472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9476" name="이등변 삼각형 5947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9477" name="자유형 5947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9478" name="자유형 5947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9479" name="TextBox 59478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9480" name="TextBox 59479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59481" name="TextBox 59480"/>
          <p:cNvSpPr txBox="1"/>
          <p:nvPr/>
        </p:nvSpPr>
        <p:spPr>
          <a:xfrm>
            <a:off x="4343559" y="797272"/>
            <a:ext cx="2126507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9482" name="TextBox 59481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41" name="Group 2"/>
          <p:cNvGrpSpPr/>
          <p:nvPr/>
        </p:nvGrpSpPr>
        <p:grpSpPr>
          <a:xfrm>
            <a:off x="1148146" y="3764070"/>
            <a:ext cx="986441" cy="1364275"/>
            <a:chOff x="2253672" y="3751393"/>
            <a:chExt cx="1315084" cy="1364275"/>
          </a:xfrm>
        </p:grpSpPr>
        <p:sp>
          <p:nvSpPr>
            <p:cNvPr id="42" name="직사각형 41"/>
            <p:cNvSpPr/>
            <p:nvPr/>
          </p:nvSpPr>
          <p:spPr>
            <a:xfrm>
              <a:off x="2253672" y="3751393"/>
              <a:ext cx="1315084" cy="136427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43" name="직선 연결선 42"/>
            <p:cNvCxnSpPr/>
            <p:nvPr/>
          </p:nvCxnSpPr>
          <p:spPr>
            <a:xfrm>
              <a:off x="2253672" y="3751393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44" name="직선 연결선 43"/>
            <p:cNvCxnSpPr/>
            <p:nvPr/>
          </p:nvCxnSpPr>
          <p:spPr>
            <a:xfrm flipV="1">
              <a:off x="2255291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sp>
        <p:nvSpPr>
          <p:cNvPr id="45" name="TextBox 44"/>
          <p:cNvSpPr txBox="1"/>
          <p:nvPr/>
        </p:nvSpPr>
        <p:spPr>
          <a:xfrm>
            <a:off x="1116275" y="5234010"/>
            <a:ext cx="1054940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 err="1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내정보수정</a:t>
            </a:r>
            <a:endParaRPr kumimoji="1" lang="ko-KR" altLang="en-US" sz="12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69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직사각형 60419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0421" name="직선 연결선 60420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0422" name="직선 연결선 60421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0423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0424" name="직사각형 60423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0425" name="직선 연결선 60424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0426" name="직선 연결선 60425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0429" name="직사각형 60428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6216289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60430" name="TextBox 60429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0431" name="TextBox 60430"/>
          <p:cNvSpPr txBox="1"/>
          <p:nvPr/>
        </p:nvSpPr>
        <p:spPr>
          <a:xfrm>
            <a:off x="7015701" y="377070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0432" name="표 60431"/>
          <p:cNvGraphicFramePr/>
          <p:nvPr>
            <p:extLst>
              <p:ext uri="{D42A27DB-BD31-4B8C-83A1-F6EECF244321}">
                <p14:modId xmlns:p14="http://schemas.microsoft.com/office/powerpoint/2010/main" val="2238231208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장바구니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cart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9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0472" name="TextBox 60471"/>
          <p:cNvSpPr txBox="1"/>
          <p:nvPr/>
        </p:nvSpPr>
        <p:spPr>
          <a:xfrm>
            <a:off x="7065708" y="2512578"/>
            <a:ext cx="1682140" cy="1184015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장바구니에 추가한 강의를 확인 할 수 있다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상단에는 삭제와 추가하기 버튼이 있다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추가하기 버튼을 누르면 취미 검색으로 넘어가게 된다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0473" name="직사각형 60472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60474" name="TextBox 60473"/>
          <p:cNvSpPr txBox="1"/>
          <p:nvPr/>
        </p:nvSpPr>
        <p:spPr>
          <a:xfrm>
            <a:off x="2483246" y="3511584"/>
            <a:ext cx="1564879" cy="3700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graphicFrame>
        <p:nvGraphicFramePr>
          <p:cNvPr id="60475" name="표 60474"/>
          <p:cNvGraphicFramePr/>
          <p:nvPr>
            <p:extLst>
              <p:ext uri="{D42A27DB-BD31-4B8C-83A1-F6EECF244321}">
                <p14:modId xmlns:p14="http://schemas.microsoft.com/office/powerpoint/2010/main" val="2880254483"/>
              </p:ext>
            </p:extLst>
          </p:nvPr>
        </p:nvGraphicFramePr>
        <p:xfrm>
          <a:off x="570640" y="4275517"/>
          <a:ext cx="5767159" cy="1951398"/>
        </p:xfrm>
        <a:graphic>
          <a:graphicData uri="http://schemas.openxmlformats.org/drawingml/2006/table">
            <a:tbl>
              <a:tblPr firstRow="1" bandRow="1"/>
              <a:tblGrid>
                <a:gridCol w="290701"/>
                <a:gridCol w="822013"/>
                <a:gridCol w="643304"/>
                <a:gridCol w="1076947"/>
                <a:gridCol w="860126"/>
                <a:gridCol w="860126"/>
                <a:gridCol w="602804"/>
                <a:gridCol w="611138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9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강좌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선생님 이름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강의 요일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강의 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강의료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신청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피아노 레슨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나음악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월요일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,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수요일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~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(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1회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)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30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,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000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피아노 레슨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홍길동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월요일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,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금요일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~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21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(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1회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)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30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,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000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1046" name="직사각형 61045"/>
          <p:cNvSpPr/>
          <p:nvPr/>
        </p:nvSpPr>
        <p:spPr>
          <a:xfrm>
            <a:off x="642132" y="4682052"/>
            <a:ext cx="133435" cy="154104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1047" name="모서리가 둥근 직사각형 61046"/>
          <p:cNvSpPr/>
          <p:nvPr/>
        </p:nvSpPr>
        <p:spPr>
          <a:xfrm>
            <a:off x="5184221" y="4641986"/>
            <a:ext cx="391929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1048" name="모서리가 둥근 직사각형 61047"/>
          <p:cNvSpPr/>
          <p:nvPr/>
        </p:nvSpPr>
        <p:spPr>
          <a:xfrm>
            <a:off x="5731445" y="4653442"/>
            <a:ext cx="590910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수강신청</a:t>
            </a:r>
          </a:p>
        </p:txBody>
      </p:sp>
      <p:sp>
        <p:nvSpPr>
          <p:cNvPr id="61049" name="직사각형 61048"/>
          <p:cNvSpPr/>
          <p:nvPr/>
        </p:nvSpPr>
        <p:spPr>
          <a:xfrm>
            <a:off x="644518" y="4996519"/>
            <a:ext cx="133393" cy="152485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1050" name="모서리가 둥근 직사각형 61049"/>
          <p:cNvSpPr/>
          <p:nvPr/>
        </p:nvSpPr>
        <p:spPr>
          <a:xfrm>
            <a:off x="5188997" y="4956502"/>
            <a:ext cx="394317" cy="265216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1051" name="모서리가 둥근 직사각형 61050"/>
          <p:cNvSpPr/>
          <p:nvPr/>
        </p:nvSpPr>
        <p:spPr>
          <a:xfrm>
            <a:off x="5731445" y="4967905"/>
            <a:ext cx="605192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수강신청</a:t>
            </a:r>
          </a:p>
        </p:txBody>
      </p:sp>
      <p:sp>
        <p:nvSpPr>
          <p:cNvPr id="61052" name="모서리가 둥근 직사각형 61051"/>
          <p:cNvSpPr/>
          <p:nvPr/>
        </p:nvSpPr>
        <p:spPr>
          <a:xfrm>
            <a:off x="5645665" y="3913370"/>
            <a:ext cx="704073" cy="26839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추가하기</a:t>
            </a:r>
          </a:p>
        </p:txBody>
      </p:sp>
      <p:sp>
        <p:nvSpPr>
          <p:cNvPr id="61053" name="모서리가 둥근 직사각형 61052"/>
          <p:cNvSpPr/>
          <p:nvPr/>
        </p:nvSpPr>
        <p:spPr>
          <a:xfrm>
            <a:off x="5004156" y="3918438"/>
            <a:ext cx="558745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1054" name="TextBox 61053"/>
          <p:cNvSpPr txBox="1"/>
          <p:nvPr/>
        </p:nvSpPr>
        <p:spPr>
          <a:xfrm>
            <a:off x="4139845" y="789343"/>
            <a:ext cx="2315940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1066" name="TextBox 61065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43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4" name="자유형 43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5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6" name="이등변 삼각형 4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7" name="자유형 4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8" name="자유형 4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9" name="TextBox 48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6" name="직사각형 6195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1957" name="직선 연결선 6195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1958" name="직선 연결선 6195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1703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1960" name="직사각형 6195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1961" name="직선 연결선 6196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1962" name="직선 연결선 6196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1965" name="TextBox 61964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1966" name="TextBox 61965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1711" name="표 61710"/>
          <p:cNvGraphicFramePr/>
          <p:nvPr>
            <p:extLst>
              <p:ext uri="{D42A27DB-BD31-4B8C-83A1-F6EECF244321}">
                <p14:modId xmlns:p14="http://schemas.microsoft.com/office/powerpoint/2010/main" val="3204367970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쪽지함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receiveMail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10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2007" name="TextBox 62006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쪽지함은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받은 쪽지와 보낸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쪽지함으로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구성되어있다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체크박스를 선택하여 삭제를 원하는 쪽지를 삭제 할 수 있다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2008" name="직사각형 62007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pic>
        <p:nvPicPr>
          <p:cNvPr id="62009" name="그림 6200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75469" y="3476631"/>
            <a:ext cx="5617100" cy="30334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2010" name="TextBox 62009"/>
          <p:cNvSpPr txBox="1"/>
          <p:nvPr/>
        </p:nvSpPr>
        <p:spPr>
          <a:xfrm>
            <a:off x="790635" y="3670377"/>
            <a:ext cx="1234600" cy="3652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쪽지</a:t>
            </a:r>
          </a:p>
        </p:txBody>
      </p:sp>
      <p:sp>
        <p:nvSpPr>
          <p:cNvPr id="62011" name="TextBox 62010"/>
          <p:cNvSpPr txBox="1"/>
          <p:nvPr/>
        </p:nvSpPr>
        <p:spPr>
          <a:xfrm>
            <a:off x="2087103" y="3638609"/>
            <a:ext cx="1080549" cy="35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쪽지</a:t>
            </a:r>
          </a:p>
        </p:txBody>
      </p:sp>
      <p:sp>
        <p:nvSpPr>
          <p:cNvPr id="62012" name="직사각형 62011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375984" y="6216289"/>
            <a:ext cx="61943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61757" name="표 61756"/>
          <p:cNvGraphicFramePr/>
          <p:nvPr>
            <p:extLst>
              <p:ext uri="{D42A27DB-BD31-4B8C-83A1-F6EECF244321}">
                <p14:modId xmlns:p14="http://schemas.microsoft.com/office/powerpoint/2010/main" val="995013533"/>
              </p:ext>
            </p:extLst>
          </p:nvPr>
        </p:nvGraphicFramePr>
        <p:xfrm>
          <a:off x="1260432" y="4275517"/>
          <a:ext cx="4382886" cy="1992234"/>
        </p:xfrm>
        <a:graphic>
          <a:graphicData uri="http://schemas.openxmlformats.org/drawingml/2006/table">
            <a:tbl>
              <a:tblPr firstRow="1" bandRow="1"/>
              <a:tblGrid>
                <a:gridCol w="358592"/>
                <a:gridCol w="800570"/>
                <a:gridCol w="2197998"/>
                <a:gridCol w="1025726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보낸 사람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나음악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안녕하세요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^^~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답변에 앞서 질문 감사드립니다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04 13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홍길동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괜찮으시다면 전화로 상담해도 괜찮을까요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~?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03 18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174" name="직사각형 62173"/>
          <p:cNvSpPr/>
          <p:nvPr/>
        </p:nvSpPr>
        <p:spPr>
          <a:xfrm>
            <a:off x="1365262" y="4678929"/>
            <a:ext cx="132220" cy="152429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2175" name="직사각형 62174"/>
          <p:cNvSpPr/>
          <p:nvPr/>
        </p:nvSpPr>
        <p:spPr>
          <a:xfrm>
            <a:off x="1372383" y="4991773"/>
            <a:ext cx="125101" cy="152485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2176" name="모서리가 둥근 직사각형 62175"/>
          <p:cNvSpPr/>
          <p:nvPr/>
        </p:nvSpPr>
        <p:spPr>
          <a:xfrm>
            <a:off x="5054753" y="3875236"/>
            <a:ext cx="548023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2180" name="모서리가 둥근 직사각형 62179"/>
          <p:cNvSpPr/>
          <p:nvPr/>
        </p:nvSpPr>
        <p:spPr>
          <a:xfrm>
            <a:off x="1177045" y="4543916"/>
            <a:ext cx="4521054" cy="42244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1925" name="Group 2"/>
          <p:cNvGrpSpPr/>
          <p:nvPr/>
        </p:nvGrpSpPr>
        <p:grpSpPr>
          <a:xfrm>
            <a:off x="1280662" y="4740850"/>
            <a:ext cx="252589" cy="379567"/>
            <a:chOff x="1707325" y="4740847"/>
            <a:chExt cx="336741" cy="379567"/>
          </a:xfrm>
        </p:grpSpPr>
        <p:cxnSp>
          <p:nvCxnSpPr>
            <p:cNvPr id="62182" name="직선 연결선 62181"/>
            <p:cNvCxnSpPr/>
            <p:nvPr/>
          </p:nvCxnSpPr>
          <p:spPr>
            <a:xfrm>
              <a:off x="1707325" y="4955254"/>
              <a:ext cx="189001" cy="165160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62183" name="직선 연결선 62182"/>
            <p:cNvCxnSpPr/>
            <p:nvPr/>
          </p:nvCxnSpPr>
          <p:spPr>
            <a:xfrm flipH="1">
              <a:off x="1896327" y="4740847"/>
              <a:ext cx="147739" cy="379567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</p:grpSp>
      <p:sp>
        <p:nvSpPr>
          <p:cNvPr id="62184" name="모서리가 둥근 직사각형 62183"/>
          <p:cNvSpPr/>
          <p:nvPr/>
        </p:nvSpPr>
        <p:spPr>
          <a:xfrm>
            <a:off x="4910639" y="3797457"/>
            <a:ext cx="855351" cy="42244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92" name="TextBox 62191"/>
          <p:cNvSpPr txBox="1"/>
          <p:nvPr/>
        </p:nvSpPr>
        <p:spPr>
          <a:xfrm>
            <a:off x="3959780" y="813182"/>
            <a:ext cx="2467400" cy="269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2196" name="TextBox 62195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61942" name="Group 4"/>
          <p:cNvGrpSpPr/>
          <p:nvPr/>
        </p:nvGrpSpPr>
        <p:grpSpPr>
          <a:xfrm>
            <a:off x="6937047" y="4677309"/>
            <a:ext cx="1810800" cy="1396045"/>
            <a:chOff x="9248191" y="4677306"/>
            <a:chExt cx="2414086" cy="1396045"/>
          </a:xfrm>
        </p:grpSpPr>
        <p:sp>
          <p:nvSpPr>
            <p:cNvPr id="62199" name="직사각형 62198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62200" name="TextBox 62199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삭제하시겠습니까?</a:t>
              </a:r>
            </a:p>
          </p:txBody>
        </p:sp>
        <p:sp>
          <p:nvSpPr>
            <p:cNvPr id="62201" name="TextBox 62200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CONFIRM</a:t>
              </a:r>
            </a:p>
          </p:txBody>
        </p:sp>
        <p:sp>
          <p:nvSpPr>
            <p:cNvPr id="62202" name="자유형 62201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62204" name="자유형 62203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62464" name="모서리가 둥근 직사각형 62463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3" y="5692165"/>
              <a:ext cx="738532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아니요</a:t>
              </a:r>
            </a:p>
          </p:txBody>
        </p:sp>
        <p:sp>
          <p:nvSpPr>
            <p:cNvPr id="62468" name="모서리가 둥근 직사각형 62467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034405" y="5704895"/>
              <a:ext cx="662260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</a:t>
              </a: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6" name="자유형 45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7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8" name="이등변 삼각형 4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0" name="자유형 4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1" name="TextBox 50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80" grpId="1" animBg="1" autoUpdateAnimBg="0"/>
      <p:bldP spid="62184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직사각형 6349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3493" name="직선 연결선 6349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3494" name="직선 연결선 6349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63497" name="TextBox 63496"/>
          <p:cNvSpPr txBox="1"/>
          <p:nvPr/>
        </p:nvSpPr>
        <p:spPr>
          <a:xfrm>
            <a:off x="7015701" y="2498442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3498" name="TextBox 63497"/>
          <p:cNvSpPr txBox="1"/>
          <p:nvPr/>
        </p:nvSpPr>
        <p:spPr>
          <a:xfrm>
            <a:off x="7015701" y="4382921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2987" name="표 62986"/>
          <p:cNvGraphicFramePr/>
          <p:nvPr>
            <p:extLst>
              <p:ext uri="{D42A27DB-BD31-4B8C-83A1-F6EECF244321}">
                <p14:modId xmlns:p14="http://schemas.microsoft.com/office/powerpoint/2010/main" val="2415791199"/>
              </p:ext>
            </p:extLst>
          </p:nvPr>
        </p:nvGraphicFramePr>
        <p:xfrm>
          <a:off x="7045480" y="439921"/>
          <a:ext cx="1716692" cy="1972168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42173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20566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수신 쪽지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63683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ReceivemailDetail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함초롬바탕"/>
                        </a:rPr>
                        <a:t>.</a:t>
                      </a: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20566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11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3536" name="TextBox 63535"/>
          <p:cNvSpPr txBox="1"/>
          <p:nvPr/>
        </p:nvSpPr>
        <p:spPr>
          <a:xfrm>
            <a:off x="7065708" y="2903417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받은 쪽지를 상세 보기를 하려면 해당 쪽지를 클릭한다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새로운 window 창에 쪽지 상세정보가 출력된다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3540" name="직사각형 63539"/>
          <p:cNvSpPr/>
          <p:nvPr/>
        </p:nvSpPr>
        <p:spPr>
          <a:xfrm>
            <a:off x="7066922" y="4761481"/>
            <a:ext cx="1682140" cy="161204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pSp>
        <p:nvGrpSpPr>
          <p:cNvPr id="63029" name="Group 1"/>
          <p:cNvGrpSpPr/>
          <p:nvPr/>
        </p:nvGrpSpPr>
        <p:grpSpPr>
          <a:xfrm>
            <a:off x="1004283" y="1608891"/>
            <a:ext cx="4867751" cy="4427947"/>
            <a:chOff x="1338870" y="1608888"/>
            <a:chExt cx="6489490" cy="4427947"/>
          </a:xfrm>
        </p:grpSpPr>
        <p:grpSp>
          <p:nvGrpSpPr>
            <p:cNvPr id="63030" name="Group 1"/>
            <p:cNvGrpSpPr/>
            <p:nvPr/>
          </p:nvGrpSpPr>
          <p:grpSpPr>
            <a:xfrm>
              <a:off x="1338870" y="1608888"/>
              <a:ext cx="6489490" cy="4427947"/>
              <a:chOff x="1338869" y="1608888"/>
              <a:chExt cx="6489490" cy="4427947"/>
            </a:xfrm>
          </p:grpSpPr>
          <p:grpSp>
            <p:nvGrpSpPr>
              <p:cNvPr id="63031" name="Group 1"/>
              <p:cNvGrpSpPr/>
              <p:nvPr/>
            </p:nvGrpSpPr>
            <p:grpSpPr>
              <a:xfrm>
                <a:off x="1338869" y="1608888"/>
                <a:ext cx="6489490" cy="4427947"/>
                <a:chOff x="1338870" y="1608888"/>
                <a:chExt cx="6489490" cy="4427947"/>
              </a:xfrm>
            </p:grpSpPr>
            <p:sp>
              <p:nvSpPr>
                <p:cNvPr id="63544" name="직사각형 63543" descr="&lt;SmartSettings&gt;&lt;SmartResize anchorLeft=&quot;Absolute&quot; anchorTop=&quot;Absolute&quot; anchorRight=&quot;Absolute&quot; anchorBottom=&quot;Absolute&quot; /&gt;&lt;/SmartSettings&gt;"/>
                <p:cNvSpPr/>
                <p:nvPr/>
              </p:nvSpPr>
              <p:spPr>
                <a:xfrm>
                  <a:off x="1338870" y="2433182"/>
                  <a:ext cx="6489490" cy="360365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3545" name="TextBox 63544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1338870" y="1608888"/>
                  <a:ext cx="6489490" cy="827420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91440" tIns="45720" rIns="228600" bIns="45720" anchor="t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Browser</a:t>
                  </a:r>
                </a:p>
              </p:txBody>
            </p:sp>
            <p:sp>
              <p:nvSpPr>
                <p:cNvPr id="63546" name="자유형 63545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20150" y="2082146"/>
                  <a:ext cx="255724" cy="174708"/>
                </a:xfrm>
                <a:custGeom>
                  <a:avLst/>
                  <a:gdLst>
                    <a:gd name="T0" fmla="*/ 0 w 161"/>
                    <a:gd name="T1" fmla="*/ 0 h 110"/>
                    <a:gd name="T2" fmla="*/ 161 w 161"/>
                    <a:gd name="T3" fmla="*/ 110 h 110"/>
                  </a:gdLst>
                  <a:ahLst/>
                  <a:cxnLst/>
                  <a:rect l="T0" t="T1" r="T2" b="T3"/>
                  <a:pathLst>
                    <a:path w="161" h="110">
                      <a:moveTo>
                        <a:pt x="0" y="110"/>
                      </a:moveTo>
                      <a:lnTo>
                        <a:pt x="161" y="110"/>
                      </a:lnTo>
                      <a:moveTo>
                        <a:pt x="0" y="55"/>
                      </a:moveTo>
                      <a:lnTo>
                        <a:pt x="161" y="55"/>
                      </a:lnTo>
                      <a:moveTo>
                        <a:pt x="0" y="0"/>
                      </a:move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3547" name="자유형 63546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66213" y="1720056"/>
                  <a:ext cx="169962" cy="146120"/>
                </a:xfrm>
                <a:custGeom>
                  <a:avLst/>
                  <a:gdLst>
                    <a:gd name="T0" fmla="*/ 0 w 107"/>
                    <a:gd name="T1" fmla="*/ 0 h 92"/>
                    <a:gd name="T2" fmla="*/ 107 w 107"/>
                    <a:gd name="T3" fmla="*/ 92 h 92"/>
                  </a:gdLst>
                  <a:ahLst/>
                  <a:cxnLst/>
                  <a:rect l="T0" t="T1" r="T2" b="T3"/>
                  <a:pathLst>
                    <a:path w="107" h="92">
                      <a:moveTo>
                        <a:pt x="107" y="0"/>
                      </a:moveTo>
                      <a:lnTo>
                        <a:pt x="0" y="92"/>
                      </a:lnTo>
                      <a:moveTo>
                        <a:pt x="0" y="0"/>
                      </a:moveTo>
                      <a:lnTo>
                        <a:pt x="107" y="92"/>
                      </a:lnTo>
                    </a:path>
                  </a:pathLst>
                </a:custGeom>
                <a:noFill/>
                <a:ln w="9491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3548" name="TextBox 63547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2887400" y="1986892"/>
                  <a:ext cx="4380319" cy="36527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237744" tIns="45720" rIns="91440" bIns="45720" anchor="ctr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receiveMail.html</a:t>
                  </a:r>
                </a:p>
              </p:txBody>
            </p:sp>
            <p:sp>
              <p:nvSpPr>
                <p:cNvPr id="63549" name="자유형 63548" descr="&lt;SmartSettings&gt;&lt;SmartResize anchorLeft=&quot;Absolute&quot; anchorTop=&quot;Absolute&quot; anchorRight=&quot;None&quot; anchorBottom=&quot;None&quot; /&gt;&lt;/SmartSettings&gt;"/>
                <p:cNvSpPr/>
                <p:nvPr/>
              </p:nvSpPr>
              <p:spPr>
                <a:xfrm>
                  <a:off x="3017608" y="2066289"/>
                  <a:ext cx="160414" cy="206478"/>
                </a:xfrm>
                <a:custGeom>
                  <a:avLst/>
                  <a:gdLst>
                    <a:gd name="T0" fmla="*/ 0 w 101"/>
                    <a:gd name="T1" fmla="*/ 0 h 130"/>
                    <a:gd name="T2" fmla="*/ 101 w 101"/>
                    <a:gd name="T3" fmla="*/ 130 h 130"/>
                  </a:gdLst>
                  <a:ahLst/>
                  <a:cxnLst/>
                  <a:rect l="T0" t="T1" r="T2" b="T3"/>
                  <a:pathLst>
                    <a:path w="101" h="130">
                      <a:moveTo>
                        <a:pt x="59" y="3"/>
                      </a:moveTo>
                      <a:lnTo>
                        <a:pt x="59" y="39"/>
                      </a:lnTo>
                      <a:lnTo>
                        <a:pt x="98" y="39"/>
                      </a:lnTo>
                      <a:moveTo>
                        <a:pt x="0" y="0"/>
                      </a:moveTo>
                      <a:lnTo>
                        <a:pt x="0" y="130"/>
                      </a:lnTo>
                      <a:lnTo>
                        <a:pt x="101" y="130"/>
                      </a:lnTo>
                      <a:lnTo>
                        <a:pt x="101" y="36"/>
                      </a:lnTo>
                      <a:lnTo>
                        <a:pt x="6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grpSp>
              <p:nvGrpSpPr>
                <p:cNvPr id="63038" name="Group 1"/>
                <p:cNvGrpSpPr/>
                <p:nvPr/>
              </p:nvGrpSpPr>
              <p:grpSpPr>
                <a:xfrm>
                  <a:off x="1554895" y="2036082"/>
                  <a:ext cx="1099002" cy="266836"/>
                  <a:chOff x="1554896" y="2036082"/>
                  <a:chExt cx="1099002" cy="266836"/>
                </a:xfrm>
              </p:grpSpPr>
              <p:sp>
                <p:nvSpPr>
                  <p:cNvPr id="63551" name="자유형 63550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554896" y="2077400"/>
                    <a:ext cx="260414" cy="185819"/>
                  </a:xfrm>
                  <a:custGeom>
                    <a:avLst/>
                    <a:gdLst>
                      <a:gd name="T0" fmla="*/ 0 w 164"/>
                      <a:gd name="T1" fmla="*/ 0 h 117"/>
                      <a:gd name="T2" fmla="*/ 164 w 164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4" h="117">
                        <a:moveTo>
                          <a:pt x="61" y="117"/>
                        </a:moveTo>
                        <a:lnTo>
                          <a:pt x="0" y="58"/>
                        </a:lnTo>
                        <a:lnTo>
                          <a:pt x="61" y="0"/>
                        </a:lnTo>
                        <a:moveTo>
                          <a:pt x="5" y="58"/>
                        </a:moveTo>
                        <a:lnTo>
                          <a:pt x="164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63552" name="자유형 63551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967796" y="2077400"/>
                    <a:ext cx="262089" cy="185819"/>
                  </a:xfrm>
                  <a:custGeom>
                    <a:avLst/>
                    <a:gdLst>
                      <a:gd name="T0" fmla="*/ 0 w 165"/>
                      <a:gd name="T1" fmla="*/ 0 h 117"/>
                      <a:gd name="T2" fmla="*/ 165 w 165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5" h="117">
                        <a:moveTo>
                          <a:pt x="103" y="0"/>
                        </a:moveTo>
                        <a:lnTo>
                          <a:pt x="165" y="58"/>
                        </a:lnTo>
                        <a:lnTo>
                          <a:pt x="103" y="117"/>
                        </a:lnTo>
                        <a:moveTo>
                          <a:pt x="159" y="58"/>
                        </a:moveTo>
                        <a:lnTo>
                          <a:pt x="0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63556" name="자유형 63555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2382316" y="2036082"/>
                    <a:ext cx="271581" cy="266835"/>
                  </a:xfrm>
                  <a:custGeom>
                    <a:avLst/>
                    <a:gdLst>
                      <a:gd name="T0" fmla="*/ 0 w 171"/>
                      <a:gd name="T1" fmla="*/ 0 h 168"/>
                      <a:gd name="T2" fmla="*/ 171 w 171"/>
                      <a:gd name="T3" fmla="*/ 168 h 168"/>
                    </a:gdLst>
                    <a:ahLst/>
                    <a:cxnLst/>
                    <a:rect l="T0" t="T1" r="T2" b="T3"/>
                    <a:pathLst>
                      <a:path w="171" h="168">
                        <a:moveTo>
                          <a:pt x="171" y="3"/>
                        </a:moveTo>
                        <a:lnTo>
                          <a:pt x="171" y="51"/>
                        </a:lnTo>
                        <a:lnTo>
                          <a:pt x="115" y="51"/>
                        </a:lnTo>
                        <a:moveTo>
                          <a:pt x="170" y="110"/>
                        </a:moveTo>
                        <a:cubicBezTo>
                          <a:pt x="154" y="148"/>
                          <a:pt x="107" y="168"/>
                          <a:pt x="64" y="154"/>
                        </a:cubicBezTo>
                        <a:cubicBezTo>
                          <a:pt x="21" y="139"/>
                          <a:pt x="0" y="96"/>
                          <a:pt x="16" y="58"/>
                        </a:cubicBezTo>
                        <a:cubicBezTo>
                          <a:pt x="32" y="19"/>
                          <a:pt x="78" y="0"/>
                          <a:pt x="121" y="13"/>
                        </a:cubicBezTo>
                        <a:cubicBezTo>
                          <a:pt x="138" y="18"/>
                          <a:pt x="154" y="32"/>
                          <a:pt x="166" y="49"/>
                        </a:cubicBezTo>
                      </a:path>
                    </a:pathLst>
                  </a:custGeom>
                  <a:noFill/>
                  <a:ln w="6309" cap="flat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</p:grpSp>
          </p:grpSp>
          <p:sp>
            <p:nvSpPr>
              <p:cNvPr id="63557" name="모서리가 둥근 직사각형 63556"/>
              <p:cNvSpPr/>
              <p:nvPr/>
            </p:nvSpPr>
            <p:spPr>
              <a:xfrm>
                <a:off x="1683540" y="2733351"/>
                <a:ext cx="5874802" cy="2966798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63558" name="모서리가 둥근 직사각형 63557"/>
            <p:cNvSpPr/>
            <p:nvPr/>
          </p:nvSpPr>
          <p:spPr>
            <a:xfrm>
              <a:off x="5952636" y="4972730"/>
              <a:ext cx="1164162" cy="265216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답장하기</a:t>
              </a:r>
            </a:p>
          </p:txBody>
        </p:sp>
      </p:grpSp>
      <p:sp>
        <p:nvSpPr>
          <p:cNvPr id="63559" name="모서리가 둥근 직사각형 63558"/>
          <p:cNvSpPr/>
          <p:nvPr/>
        </p:nvSpPr>
        <p:spPr>
          <a:xfrm>
            <a:off x="1503430" y="2896895"/>
            <a:ext cx="3921852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사람 : 나음악	 받은 시간 : 17.07.04 13:00:24   </a:t>
            </a:r>
          </a:p>
        </p:txBody>
      </p:sp>
      <p:sp>
        <p:nvSpPr>
          <p:cNvPr id="63560" name="모서리가 둥근 직사각형 63559"/>
          <p:cNvSpPr/>
          <p:nvPr/>
        </p:nvSpPr>
        <p:spPr>
          <a:xfrm>
            <a:off x="1503429" y="3290812"/>
            <a:ext cx="3949242" cy="2164727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FABAB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안녕하세요^^~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답변에 앞서 질문 감사드립니다.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상담은 월, 수 저녁 5시에 진행 될 예정입니다.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괜찮으신가요^^?</a:t>
            </a:r>
          </a:p>
        </p:txBody>
      </p:sp>
      <p:sp>
        <p:nvSpPr>
          <p:cNvPr id="63561" name="모서리가 둥근 직사각형 63560"/>
          <p:cNvSpPr/>
          <p:nvPr/>
        </p:nvSpPr>
        <p:spPr>
          <a:xfrm>
            <a:off x="4388834" y="4893336"/>
            <a:ext cx="1036448" cy="424011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37" name="자유형 36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8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39" name="이등변 삼각형 38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0" name="자유형 39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1" name="자유형 40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2" name="TextBox 41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61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직사각형 6451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4517" name="직선 연결선 6451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4518" name="직선 연결선 6451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64521" name="TextBox 64520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4522" name="TextBox 64521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4011" name="표 64010"/>
          <p:cNvGraphicFramePr/>
          <p:nvPr>
            <p:extLst>
              <p:ext uri="{D42A27DB-BD31-4B8C-83A1-F6EECF244321}">
                <p14:modId xmlns:p14="http://schemas.microsoft.com/office/powerpoint/2010/main" val="2630504159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답장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replyMail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함초롬바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12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560" name="TextBox 64559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내용을 적은 후 보내기 버튼을 누르면 쪽지가 전송된다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4564" name="직사각형 64563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pSp>
        <p:nvGrpSpPr>
          <p:cNvPr id="64053" name="Group 1"/>
          <p:cNvGrpSpPr/>
          <p:nvPr/>
        </p:nvGrpSpPr>
        <p:grpSpPr>
          <a:xfrm>
            <a:off x="1004283" y="1608891"/>
            <a:ext cx="4867751" cy="4427947"/>
            <a:chOff x="1338870" y="1608888"/>
            <a:chExt cx="6489490" cy="4427947"/>
          </a:xfrm>
        </p:grpSpPr>
        <p:grpSp>
          <p:nvGrpSpPr>
            <p:cNvPr id="64054" name="Group 1"/>
            <p:cNvGrpSpPr/>
            <p:nvPr/>
          </p:nvGrpSpPr>
          <p:grpSpPr>
            <a:xfrm>
              <a:off x="1338870" y="1608888"/>
              <a:ext cx="6489490" cy="4427947"/>
              <a:chOff x="1338869" y="1608888"/>
              <a:chExt cx="6489490" cy="4427947"/>
            </a:xfrm>
          </p:grpSpPr>
          <p:grpSp>
            <p:nvGrpSpPr>
              <p:cNvPr id="64055" name="Group 1"/>
              <p:cNvGrpSpPr/>
              <p:nvPr/>
            </p:nvGrpSpPr>
            <p:grpSpPr>
              <a:xfrm>
                <a:off x="1338869" y="1608888"/>
                <a:ext cx="6489490" cy="4427947"/>
                <a:chOff x="1338870" y="1608888"/>
                <a:chExt cx="6489490" cy="4427947"/>
              </a:xfrm>
            </p:grpSpPr>
            <p:sp>
              <p:nvSpPr>
                <p:cNvPr id="64568" name="직사각형 64567" descr="&lt;SmartSettings&gt;&lt;SmartResize anchorLeft=&quot;Absolute&quot; anchorTop=&quot;Absolute&quot; anchorRight=&quot;Absolute&quot; anchorBottom=&quot;Absolute&quot; /&gt;&lt;/SmartSettings&gt;"/>
                <p:cNvSpPr/>
                <p:nvPr/>
              </p:nvSpPr>
              <p:spPr>
                <a:xfrm>
                  <a:off x="1338870" y="2433182"/>
                  <a:ext cx="6489490" cy="360365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4569" name="TextBox 64568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1338870" y="1608888"/>
                  <a:ext cx="6489490" cy="827420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91440" tIns="45720" rIns="228600" bIns="45720" anchor="t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Browser</a:t>
                  </a:r>
                </a:p>
              </p:txBody>
            </p:sp>
            <p:sp>
              <p:nvSpPr>
                <p:cNvPr id="64570" name="자유형 64569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20150" y="2082146"/>
                  <a:ext cx="255724" cy="174708"/>
                </a:xfrm>
                <a:custGeom>
                  <a:avLst/>
                  <a:gdLst>
                    <a:gd name="T0" fmla="*/ 0 w 161"/>
                    <a:gd name="T1" fmla="*/ 0 h 110"/>
                    <a:gd name="T2" fmla="*/ 161 w 161"/>
                    <a:gd name="T3" fmla="*/ 110 h 110"/>
                  </a:gdLst>
                  <a:ahLst/>
                  <a:cxnLst/>
                  <a:rect l="T0" t="T1" r="T2" b="T3"/>
                  <a:pathLst>
                    <a:path w="161" h="110">
                      <a:moveTo>
                        <a:pt x="0" y="110"/>
                      </a:moveTo>
                      <a:lnTo>
                        <a:pt x="161" y="110"/>
                      </a:lnTo>
                      <a:moveTo>
                        <a:pt x="0" y="55"/>
                      </a:moveTo>
                      <a:lnTo>
                        <a:pt x="161" y="55"/>
                      </a:lnTo>
                      <a:moveTo>
                        <a:pt x="0" y="0"/>
                      </a:move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4571" name="자유형 64570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66213" y="1720056"/>
                  <a:ext cx="169962" cy="146120"/>
                </a:xfrm>
                <a:custGeom>
                  <a:avLst/>
                  <a:gdLst>
                    <a:gd name="T0" fmla="*/ 0 w 107"/>
                    <a:gd name="T1" fmla="*/ 0 h 92"/>
                    <a:gd name="T2" fmla="*/ 107 w 107"/>
                    <a:gd name="T3" fmla="*/ 92 h 92"/>
                  </a:gdLst>
                  <a:ahLst/>
                  <a:cxnLst/>
                  <a:rect l="T0" t="T1" r="T2" b="T3"/>
                  <a:pathLst>
                    <a:path w="107" h="92">
                      <a:moveTo>
                        <a:pt x="107" y="0"/>
                      </a:moveTo>
                      <a:lnTo>
                        <a:pt x="0" y="92"/>
                      </a:lnTo>
                      <a:moveTo>
                        <a:pt x="0" y="0"/>
                      </a:moveTo>
                      <a:lnTo>
                        <a:pt x="107" y="92"/>
                      </a:lnTo>
                    </a:path>
                  </a:pathLst>
                </a:custGeom>
                <a:noFill/>
                <a:ln w="9491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64572" name="TextBox 64571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2887400" y="1986892"/>
                  <a:ext cx="4380319" cy="36527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237744" tIns="45720" rIns="91440" bIns="45720" anchor="ctr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receiveMail.html</a:t>
                  </a:r>
                </a:p>
              </p:txBody>
            </p:sp>
            <p:sp>
              <p:nvSpPr>
                <p:cNvPr id="64573" name="자유형 64572" descr="&lt;SmartSettings&gt;&lt;SmartResize anchorLeft=&quot;Absolute&quot; anchorTop=&quot;Absolute&quot; anchorRight=&quot;None&quot; anchorBottom=&quot;None&quot; /&gt;&lt;/SmartSettings&gt;"/>
                <p:cNvSpPr/>
                <p:nvPr/>
              </p:nvSpPr>
              <p:spPr>
                <a:xfrm>
                  <a:off x="3017608" y="2066289"/>
                  <a:ext cx="160414" cy="206478"/>
                </a:xfrm>
                <a:custGeom>
                  <a:avLst/>
                  <a:gdLst>
                    <a:gd name="T0" fmla="*/ 0 w 101"/>
                    <a:gd name="T1" fmla="*/ 0 h 130"/>
                    <a:gd name="T2" fmla="*/ 101 w 101"/>
                    <a:gd name="T3" fmla="*/ 130 h 130"/>
                  </a:gdLst>
                  <a:ahLst/>
                  <a:cxnLst/>
                  <a:rect l="T0" t="T1" r="T2" b="T3"/>
                  <a:pathLst>
                    <a:path w="101" h="130">
                      <a:moveTo>
                        <a:pt x="59" y="3"/>
                      </a:moveTo>
                      <a:lnTo>
                        <a:pt x="59" y="39"/>
                      </a:lnTo>
                      <a:lnTo>
                        <a:pt x="98" y="39"/>
                      </a:lnTo>
                      <a:moveTo>
                        <a:pt x="0" y="0"/>
                      </a:moveTo>
                      <a:lnTo>
                        <a:pt x="0" y="130"/>
                      </a:lnTo>
                      <a:lnTo>
                        <a:pt x="101" y="130"/>
                      </a:lnTo>
                      <a:lnTo>
                        <a:pt x="101" y="36"/>
                      </a:lnTo>
                      <a:lnTo>
                        <a:pt x="6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grpSp>
              <p:nvGrpSpPr>
                <p:cNvPr id="64062" name="Group 1"/>
                <p:cNvGrpSpPr/>
                <p:nvPr/>
              </p:nvGrpSpPr>
              <p:grpSpPr>
                <a:xfrm>
                  <a:off x="1554895" y="2036082"/>
                  <a:ext cx="1099002" cy="266836"/>
                  <a:chOff x="1554896" y="2036082"/>
                  <a:chExt cx="1099002" cy="266836"/>
                </a:xfrm>
              </p:grpSpPr>
              <p:sp>
                <p:nvSpPr>
                  <p:cNvPr id="64575" name="자유형 64574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554896" y="2077400"/>
                    <a:ext cx="260414" cy="185819"/>
                  </a:xfrm>
                  <a:custGeom>
                    <a:avLst/>
                    <a:gdLst>
                      <a:gd name="T0" fmla="*/ 0 w 164"/>
                      <a:gd name="T1" fmla="*/ 0 h 117"/>
                      <a:gd name="T2" fmla="*/ 164 w 164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4" h="117">
                        <a:moveTo>
                          <a:pt x="61" y="117"/>
                        </a:moveTo>
                        <a:lnTo>
                          <a:pt x="0" y="58"/>
                        </a:lnTo>
                        <a:lnTo>
                          <a:pt x="61" y="0"/>
                        </a:lnTo>
                        <a:moveTo>
                          <a:pt x="5" y="58"/>
                        </a:moveTo>
                        <a:lnTo>
                          <a:pt x="164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64576" name="자유형 64575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967796" y="2077400"/>
                    <a:ext cx="262089" cy="185819"/>
                  </a:xfrm>
                  <a:custGeom>
                    <a:avLst/>
                    <a:gdLst>
                      <a:gd name="T0" fmla="*/ 0 w 165"/>
                      <a:gd name="T1" fmla="*/ 0 h 117"/>
                      <a:gd name="T2" fmla="*/ 165 w 165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5" h="117">
                        <a:moveTo>
                          <a:pt x="103" y="0"/>
                        </a:moveTo>
                        <a:lnTo>
                          <a:pt x="165" y="58"/>
                        </a:lnTo>
                        <a:lnTo>
                          <a:pt x="103" y="117"/>
                        </a:lnTo>
                        <a:moveTo>
                          <a:pt x="159" y="58"/>
                        </a:moveTo>
                        <a:lnTo>
                          <a:pt x="0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64580" name="자유형 64579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2382316" y="2036082"/>
                    <a:ext cx="271581" cy="266835"/>
                  </a:xfrm>
                  <a:custGeom>
                    <a:avLst/>
                    <a:gdLst>
                      <a:gd name="T0" fmla="*/ 0 w 171"/>
                      <a:gd name="T1" fmla="*/ 0 h 168"/>
                      <a:gd name="T2" fmla="*/ 171 w 171"/>
                      <a:gd name="T3" fmla="*/ 168 h 168"/>
                    </a:gdLst>
                    <a:ahLst/>
                    <a:cxnLst/>
                    <a:rect l="T0" t="T1" r="T2" b="T3"/>
                    <a:pathLst>
                      <a:path w="171" h="168">
                        <a:moveTo>
                          <a:pt x="171" y="3"/>
                        </a:moveTo>
                        <a:lnTo>
                          <a:pt x="171" y="51"/>
                        </a:lnTo>
                        <a:lnTo>
                          <a:pt x="115" y="51"/>
                        </a:lnTo>
                        <a:moveTo>
                          <a:pt x="170" y="110"/>
                        </a:moveTo>
                        <a:cubicBezTo>
                          <a:pt x="154" y="148"/>
                          <a:pt x="107" y="168"/>
                          <a:pt x="64" y="154"/>
                        </a:cubicBezTo>
                        <a:cubicBezTo>
                          <a:pt x="21" y="139"/>
                          <a:pt x="0" y="96"/>
                          <a:pt x="16" y="58"/>
                        </a:cubicBezTo>
                        <a:cubicBezTo>
                          <a:pt x="32" y="19"/>
                          <a:pt x="78" y="0"/>
                          <a:pt x="121" y="13"/>
                        </a:cubicBezTo>
                        <a:cubicBezTo>
                          <a:pt x="138" y="18"/>
                          <a:pt x="154" y="32"/>
                          <a:pt x="166" y="49"/>
                        </a:cubicBezTo>
                      </a:path>
                    </a:pathLst>
                  </a:custGeom>
                  <a:noFill/>
                  <a:ln w="6309" cap="flat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</p:grpSp>
          </p:grpSp>
          <p:sp>
            <p:nvSpPr>
              <p:cNvPr id="64581" name="모서리가 둥근 직사각형 64580"/>
              <p:cNvSpPr/>
              <p:nvPr/>
            </p:nvSpPr>
            <p:spPr>
              <a:xfrm>
                <a:off x="1683540" y="2733351"/>
                <a:ext cx="5874802" cy="2966798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64582" name="모서리가 둥근 직사각형 64581"/>
            <p:cNvSpPr/>
            <p:nvPr/>
          </p:nvSpPr>
          <p:spPr>
            <a:xfrm>
              <a:off x="5952636" y="4972730"/>
              <a:ext cx="1154669" cy="265216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보내기</a:t>
              </a:r>
            </a:p>
          </p:txBody>
        </p:sp>
      </p:grpSp>
      <p:sp>
        <p:nvSpPr>
          <p:cNvPr id="64583" name="모서리가 둥근 직사각형 64582"/>
          <p:cNvSpPr/>
          <p:nvPr/>
        </p:nvSpPr>
        <p:spPr>
          <a:xfrm>
            <a:off x="1503430" y="2896895"/>
            <a:ext cx="1844127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받는 사람 :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나음악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584" name="모서리가 둥근 직사각형 64583"/>
          <p:cNvSpPr/>
          <p:nvPr/>
        </p:nvSpPr>
        <p:spPr>
          <a:xfrm>
            <a:off x="1503429" y="3290812"/>
            <a:ext cx="3949242" cy="2164727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FABAB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네! 괜찮습니다!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월요일 괜찮으신가요?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연락처는 010-0000-0000입니다!</a:t>
            </a:r>
          </a:p>
        </p:txBody>
      </p:sp>
      <p:grpSp>
        <p:nvGrpSpPr>
          <p:cNvPr id="35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36" name="자유형 35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7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38" name="이등변 삼각형 3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9" name="자유형 3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0" name="자유형 3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1" name="TextBox 40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그림 6553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61243" y="3536989"/>
            <a:ext cx="5576600" cy="30366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5541" name="직사각형 65540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5542" name="직선 연결선 65541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5543" name="직선 연결선 65542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5032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5545" name="직사각형 65544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5546" name="직선 연결선 65545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5547" name="직선 연결선 65546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5550" name="TextBox 65549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5551" name="TextBox 65550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5040" name="표 65039"/>
          <p:cNvGraphicFramePr/>
          <p:nvPr>
            <p:extLst>
              <p:ext uri="{D42A27DB-BD31-4B8C-83A1-F6EECF244321}">
                <p14:modId xmlns:p14="http://schemas.microsoft.com/office/powerpoint/2010/main" val="1014651852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발신 쪽지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sendMail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13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592" name="TextBox 65591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내가 보낸 쪽지들을 확인 할 수 있는 쪽지함이다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체크박스를 이용하여 삭제가 가능하다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5593" name="직사각형 65592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65594" name="TextBox 65593"/>
          <p:cNvSpPr txBox="1"/>
          <p:nvPr/>
        </p:nvSpPr>
        <p:spPr>
          <a:xfrm>
            <a:off x="761243" y="3670377"/>
            <a:ext cx="1256872" cy="3652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쪽지</a:t>
            </a:r>
          </a:p>
        </p:txBody>
      </p:sp>
      <p:sp>
        <p:nvSpPr>
          <p:cNvPr id="65595" name="TextBox 65594"/>
          <p:cNvSpPr txBox="1"/>
          <p:nvPr/>
        </p:nvSpPr>
        <p:spPr>
          <a:xfrm>
            <a:off x="1943052" y="3638609"/>
            <a:ext cx="1240174" cy="35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쪽지</a:t>
            </a:r>
          </a:p>
        </p:txBody>
      </p:sp>
      <p:sp>
        <p:nvSpPr>
          <p:cNvPr id="65596" name="직사각형 65595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375984" y="6216289"/>
            <a:ext cx="61943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65085" name="표 65084"/>
          <p:cNvGraphicFramePr/>
          <p:nvPr>
            <p:extLst>
              <p:ext uri="{D42A27DB-BD31-4B8C-83A1-F6EECF244321}">
                <p14:modId xmlns:p14="http://schemas.microsoft.com/office/powerpoint/2010/main" val="2151842512"/>
              </p:ext>
            </p:extLst>
          </p:nvPr>
        </p:nvGraphicFramePr>
        <p:xfrm>
          <a:off x="1260432" y="4275517"/>
          <a:ext cx="4382886" cy="1992234"/>
        </p:xfrm>
        <a:graphic>
          <a:graphicData uri="http://schemas.openxmlformats.org/drawingml/2006/table">
            <a:tbl>
              <a:tblPr firstRow="1" bandRow="1"/>
              <a:tblGrid>
                <a:gridCol w="358592"/>
                <a:gridCol w="800570"/>
                <a:gridCol w="2197998"/>
                <a:gridCol w="1025726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받는 사람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나음악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상담시간 문의 드립니다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03 20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05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홍길동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전화 상담도 가능한가요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?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02 23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34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758" name="직사각형 65757"/>
          <p:cNvSpPr/>
          <p:nvPr/>
        </p:nvSpPr>
        <p:spPr>
          <a:xfrm>
            <a:off x="1365262" y="4678929"/>
            <a:ext cx="132220" cy="152429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5759" name="직사각형 65758"/>
          <p:cNvSpPr/>
          <p:nvPr/>
        </p:nvSpPr>
        <p:spPr>
          <a:xfrm>
            <a:off x="1372383" y="4991773"/>
            <a:ext cx="125101" cy="152485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5760" name="모서리가 둥근 직사각형 65759"/>
          <p:cNvSpPr/>
          <p:nvPr/>
        </p:nvSpPr>
        <p:spPr>
          <a:xfrm>
            <a:off x="5054753" y="3875236"/>
            <a:ext cx="548023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5772" name="TextBox 65771"/>
          <p:cNvSpPr txBox="1"/>
          <p:nvPr/>
        </p:nvSpPr>
        <p:spPr>
          <a:xfrm>
            <a:off x="3995793" y="787777"/>
            <a:ext cx="2402780" cy="2667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5773" name="TextBox 65772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32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33" name="자유형 32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4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35" name="이등변 삼각형 34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6" name="자유형 35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37" name="자유형 36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38" name="TextBox 37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직사각형 66563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6565" name="직선 연결선 66564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6566" name="직선 연결선 66565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605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6568" name="직사각형 66567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6569" name="직선 연결선 66568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570" name="직선 연결선 66569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6573" name="TextBox 66572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6574" name="TextBox 66573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6063" name="표 66062"/>
          <p:cNvGraphicFramePr/>
          <p:nvPr>
            <p:extLst>
              <p:ext uri="{D42A27DB-BD31-4B8C-83A1-F6EECF244321}">
                <p14:modId xmlns:p14="http://schemas.microsoft.com/office/powerpoint/2010/main" val="521980135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수강신청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process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14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6615" name="TextBox 66614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수강 신청을 하게 되면 수강 신청 목록에서 진행사항을 확인 할 수 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6616" name="직사각형 66615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66617" name="모서리가 둥근 직사각형 66616"/>
          <p:cNvSpPr/>
          <p:nvPr/>
        </p:nvSpPr>
        <p:spPr>
          <a:xfrm>
            <a:off x="1150765" y="3583053"/>
            <a:ext cx="4627198" cy="2790471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6106" name="Group 2"/>
          <p:cNvGrpSpPr/>
          <p:nvPr/>
        </p:nvGrpSpPr>
        <p:grpSpPr>
          <a:xfrm>
            <a:off x="1437728" y="3822862"/>
            <a:ext cx="763630" cy="1411902"/>
            <a:chOff x="2406158" y="3822862"/>
            <a:chExt cx="1018041" cy="1411902"/>
          </a:xfrm>
        </p:grpSpPr>
        <p:sp>
          <p:nvSpPr>
            <p:cNvPr id="66619" name="직사각형 66618"/>
            <p:cNvSpPr/>
            <p:nvPr/>
          </p:nvSpPr>
          <p:spPr>
            <a:xfrm>
              <a:off x="2406158" y="3822862"/>
              <a:ext cx="1018041" cy="1411902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6620" name="직선 연결선 66619"/>
            <p:cNvCxnSpPr/>
            <p:nvPr/>
          </p:nvCxnSpPr>
          <p:spPr>
            <a:xfrm>
              <a:off x="2406158" y="3822862"/>
              <a:ext cx="1018041" cy="1411902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6621" name="직선 연결선 66620"/>
            <p:cNvCxnSpPr/>
            <p:nvPr/>
          </p:nvCxnSpPr>
          <p:spPr>
            <a:xfrm flipV="1">
              <a:off x="2407721" y="3848266"/>
              <a:ext cx="1016478" cy="1386497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6622" name="TextBox 66621"/>
          <p:cNvSpPr txBox="1"/>
          <p:nvPr/>
        </p:nvSpPr>
        <p:spPr>
          <a:xfrm>
            <a:off x="2462848" y="3872108"/>
            <a:ext cx="3083128" cy="36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 명 : 피아노 기본 배우기</a:t>
            </a:r>
          </a:p>
        </p:txBody>
      </p:sp>
      <p:sp>
        <p:nvSpPr>
          <p:cNvPr id="66623" name="TextBox 66622"/>
          <p:cNvSpPr txBox="1"/>
          <p:nvPr/>
        </p:nvSpPr>
        <p:spPr>
          <a:xfrm>
            <a:off x="2522404" y="4253242"/>
            <a:ext cx="2087220" cy="363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 명 : </a:t>
            </a:r>
            <a:r>
              <a:rPr kumimoji="1" lang="ko-KR" altLang="en-US" sz="1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나음악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624" name="타원 66623"/>
          <p:cNvSpPr/>
          <p:nvPr/>
        </p:nvSpPr>
        <p:spPr>
          <a:xfrm>
            <a:off x="2032612" y="5384067"/>
            <a:ext cx="775720" cy="754388"/>
          </a:xfrm>
          <a:prstGeom prst="ellipse">
            <a:avLst/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수강신청</a:t>
            </a:r>
          </a:p>
        </p:txBody>
      </p:sp>
      <p:sp>
        <p:nvSpPr>
          <p:cNvPr id="66628" name="타원 66627"/>
          <p:cNvSpPr/>
          <p:nvPr/>
        </p:nvSpPr>
        <p:spPr>
          <a:xfrm>
            <a:off x="2896923" y="5384067"/>
            <a:ext cx="706031" cy="754388"/>
          </a:xfrm>
          <a:prstGeom prst="ellipse">
            <a:avLst/>
          </a:prstGeom>
          <a:solidFill>
            <a:srgbClr val="FFC000"/>
          </a:solidFill>
          <a:ln w="12674" cap="flat" cmpd="sng" algn="ctr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열람완료</a:t>
            </a:r>
          </a:p>
        </p:txBody>
      </p:sp>
      <p:sp>
        <p:nvSpPr>
          <p:cNvPr id="66629" name="타원 66628"/>
          <p:cNvSpPr/>
          <p:nvPr/>
        </p:nvSpPr>
        <p:spPr>
          <a:xfrm>
            <a:off x="3740536" y="5384067"/>
            <a:ext cx="656999" cy="754388"/>
          </a:xfrm>
          <a:prstGeom prst="ellipse">
            <a:avLst/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</a:t>
            </a:r>
          </a:p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sp>
        <p:nvSpPr>
          <p:cNvPr id="66630" name="타원 66629"/>
          <p:cNvSpPr/>
          <p:nvPr/>
        </p:nvSpPr>
        <p:spPr>
          <a:xfrm>
            <a:off x="4517508" y="5384067"/>
            <a:ext cx="673477" cy="754388"/>
          </a:xfrm>
          <a:prstGeom prst="ellipse">
            <a:avLst/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결제완료</a:t>
            </a:r>
          </a:p>
        </p:txBody>
      </p:sp>
      <p:sp>
        <p:nvSpPr>
          <p:cNvPr id="66631" name="TextBox 66630"/>
          <p:cNvSpPr txBox="1"/>
          <p:nvPr/>
        </p:nvSpPr>
        <p:spPr>
          <a:xfrm>
            <a:off x="2522404" y="4623314"/>
            <a:ext cx="3223724" cy="646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시간 : 월요일, 수요일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18:00~ 19:30</a:t>
            </a:r>
          </a:p>
        </p:txBody>
      </p:sp>
      <p:sp>
        <p:nvSpPr>
          <p:cNvPr id="66640" name="TextBox 66639"/>
          <p:cNvSpPr txBox="1"/>
          <p:nvPr/>
        </p:nvSpPr>
        <p:spPr>
          <a:xfrm>
            <a:off x="4127911" y="797272"/>
            <a:ext cx="2313550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6644" name="TextBox 66643"/>
          <p:cNvSpPr txBox="1"/>
          <p:nvPr/>
        </p:nvSpPr>
        <p:spPr>
          <a:xfrm>
            <a:off x="463423" y="3120847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36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37" name="자유형 36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8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39" name="이등변 삼각형 38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0" name="자유형 39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1" name="자유형 40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2" name="TextBox 41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학생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332656"/>
            <a:ext cx="2767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You Only Live Once!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560" y="2095981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자신의 행복을 가장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미래를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위해 아끼거나 투자하기 보다는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삶을 질을 높여줄 수 있는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활동들을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취미생활이나 자기계발 등에 집중한다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397" y="144965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“</a:t>
            </a:r>
            <a:r>
              <a:rPr lang="ko-KR" altLang="en-US" sz="3600" dirty="0" err="1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욜로족</a:t>
            </a:r>
            <a:r>
              <a:rPr lang="en-US" altLang="ko-KR" sz="3600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”</a:t>
            </a:r>
            <a:r>
              <a:rPr lang="ko-KR" altLang="en-US" sz="3600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이란</a:t>
            </a:r>
            <a:r>
              <a:rPr lang="en-US" altLang="ko-KR" sz="3600" dirty="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</a:t>
            </a:r>
            <a:endParaRPr lang="ko-KR" altLang="en-US" sz="3600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79920" y="3717032"/>
            <a:ext cx="5143688" cy="2828474"/>
            <a:chOff x="827584" y="3140968"/>
            <a:chExt cx="6912768" cy="36004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27584" y="3140968"/>
              <a:ext cx="6912768" cy="3600400"/>
            </a:xfrm>
            <a:prstGeom prst="roundRect">
              <a:avLst>
                <a:gd name="adj" fmla="val 4546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574" l="0" r="100000">
                          <a14:foregroundMark x1="8936" y1="25957" x2="23972" y2="57234"/>
                          <a14:foregroundMark x1="12057" y1="64043" x2="25674" y2="75319"/>
                          <a14:foregroundMark x1="40142" y1="30000" x2="54610" y2="61277"/>
                          <a14:foregroundMark x1="79291" y1="27447" x2="87376" y2="74681"/>
                          <a14:foregroundMark x1="21702" y1="10213" x2="22553" y2="14681"/>
                          <a14:foregroundMark x1="27092" y1="13404" x2="26525" y2="16383"/>
                          <a14:foregroundMark x1="28652" y1="10851" x2="28652" y2="14468"/>
                          <a14:foregroundMark x1="31348" y1="13191" x2="31489" y2="144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" t="21228" r="2488" b="5904"/>
            <a:stretch/>
          </p:blipFill>
          <p:spPr bwMode="auto">
            <a:xfrm>
              <a:off x="1153672" y="3284984"/>
              <a:ext cx="6370656" cy="32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오른쪽 화살표 12"/>
            <p:cNvSpPr/>
            <p:nvPr/>
          </p:nvSpPr>
          <p:spPr>
            <a:xfrm>
              <a:off x="3196177" y="4941168"/>
              <a:ext cx="216024" cy="216024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5363291" y="4941168"/>
              <a:ext cx="216024" cy="216024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5648016" y="3717032"/>
            <a:ext cx="3244464" cy="2828474"/>
          </a:xfrm>
          <a:prstGeom prst="roundRect">
            <a:avLst>
              <a:gd name="adj" fmla="val 454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사회트렌드에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발빠르게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반응하는 </a:t>
            </a:r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tv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2014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꽃보다청춘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</a:t>
            </a:r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꾸준히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욜로라이프와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관련된</a:t>
            </a:r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프로그램이 방영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최근에는</a:t>
            </a:r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‘MBC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무한도전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히든카드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tvN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윤식당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프로그램들이 방영되었다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0397" y="337267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등장배경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8016" y="3372671"/>
            <a:ext cx="2592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욜로족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반짝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트렌드일까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8016" y="3717032"/>
            <a:ext cx="3244464" cy="2828474"/>
          </a:xfrm>
          <a:prstGeom prst="roundRect">
            <a:avLst>
              <a:gd name="adj" fmla="val 4546"/>
            </a:avLst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반짝 떴다 사라지는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트렌드를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넘어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인생을 살아가는 하나의 모토가 된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‘</a:t>
            </a:r>
            <a:r>
              <a:rPr lang="ko-KR" altLang="en-US" sz="4800" dirty="0" err="1" smtClean="0"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욜로</a:t>
            </a:r>
            <a:r>
              <a:rPr lang="en-US" altLang="ko-KR" sz="4800" dirty="0" smtClean="0"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’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직사각형 67587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7589" name="직선 연결선 67588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7590" name="직선 연결선 67589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7079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7592" name="직사각형 67591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7593" name="직선 연결선 67592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7594" name="직선 연결선 67593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7597" name="직사각형 67596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2032520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67599" name="TextBox 67598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7600" name="TextBox 67599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7092" name="표 67091"/>
          <p:cNvGraphicFramePr/>
          <p:nvPr>
            <p:extLst>
              <p:ext uri="{D42A27DB-BD31-4B8C-83A1-F6EECF244321}">
                <p14:modId xmlns:p14="http://schemas.microsoft.com/office/powerpoint/2010/main" val="1940808817"/>
              </p:ext>
            </p:extLst>
          </p:nvPr>
        </p:nvGraphicFramePr>
        <p:xfrm>
          <a:off x="7045480" y="552714"/>
          <a:ext cx="1716692" cy="16739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MyPage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574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MypageTeacher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15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7641" name="TextBox 67640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선생회원의 MyPage 메인화면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장바구니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,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쪽지함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,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강좌관리로 이동 할 수 있는 버튼 3개가 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7642" name="TextBox 67641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이미지는 장바구니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,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쪽지함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,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강좌관리라는 것을 알 수 있는 이미지를 선정하여 삽입 할 예정</a:t>
            </a:r>
          </a:p>
        </p:txBody>
      </p:sp>
      <p:grpSp>
        <p:nvGrpSpPr>
          <p:cNvPr id="67131" name="Group 2"/>
          <p:cNvGrpSpPr/>
          <p:nvPr/>
        </p:nvGrpSpPr>
        <p:grpSpPr>
          <a:xfrm>
            <a:off x="2318446" y="3751396"/>
            <a:ext cx="986441" cy="1364275"/>
            <a:chOff x="2253672" y="3751393"/>
            <a:chExt cx="1315084" cy="1364275"/>
          </a:xfrm>
        </p:grpSpPr>
        <p:sp>
          <p:nvSpPr>
            <p:cNvPr id="67644" name="직사각형 67643"/>
            <p:cNvSpPr/>
            <p:nvPr/>
          </p:nvSpPr>
          <p:spPr>
            <a:xfrm>
              <a:off x="2253672" y="3751393"/>
              <a:ext cx="1315084" cy="136427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7645" name="직선 연결선 67644"/>
            <p:cNvCxnSpPr/>
            <p:nvPr/>
          </p:nvCxnSpPr>
          <p:spPr>
            <a:xfrm>
              <a:off x="2253672" y="3751393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7646" name="직선 연결선 67645"/>
            <p:cNvCxnSpPr/>
            <p:nvPr/>
          </p:nvCxnSpPr>
          <p:spPr>
            <a:xfrm flipV="1">
              <a:off x="2255291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67135" name="Group 3"/>
          <p:cNvGrpSpPr/>
          <p:nvPr/>
        </p:nvGrpSpPr>
        <p:grpSpPr>
          <a:xfrm>
            <a:off x="3569329" y="3752959"/>
            <a:ext cx="986441" cy="1364275"/>
            <a:chOff x="3921299" y="3752956"/>
            <a:chExt cx="1315084" cy="1364275"/>
          </a:xfrm>
        </p:grpSpPr>
        <p:sp>
          <p:nvSpPr>
            <p:cNvPr id="67648" name="직사각형 67647"/>
            <p:cNvSpPr/>
            <p:nvPr/>
          </p:nvSpPr>
          <p:spPr>
            <a:xfrm>
              <a:off x="3921299" y="3752956"/>
              <a:ext cx="1315084" cy="136427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7652" name="직선 연결선 67651"/>
            <p:cNvCxnSpPr/>
            <p:nvPr/>
          </p:nvCxnSpPr>
          <p:spPr>
            <a:xfrm>
              <a:off x="3921299" y="3752956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7653" name="직선 연결선 67652"/>
            <p:cNvCxnSpPr/>
            <p:nvPr/>
          </p:nvCxnSpPr>
          <p:spPr>
            <a:xfrm flipV="1">
              <a:off x="3922918" y="3775179"/>
              <a:ext cx="1313465" cy="1342052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67142" name="Group 4"/>
          <p:cNvGrpSpPr/>
          <p:nvPr/>
        </p:nvGrpSpPr>
        <p:grpSpPr>
          <a:xfrm>
            <a:off x="4839309" y="3751396"/>
            <a:ext cx="987573" cy="1364275"/>
            <a:chOff x="5614386" y="3751393"/>
            <a:chExt cx="1316592" cy="1364275"/>
          </a:xfrm>
        </p:grpSpPr>
        <p:sp>
          <p:nvSpPr>
            <p:cNvPr id="67655" name="직사각형 67654"/>
            <p:cNvSpPr/>
            <p:nvPr/>
          </p:nvSpPr>
          <p:spPr>
            <a:xfrm>
              <a:off x="5614386" y="3751393"/>
              <a:ext cx="1316591" cy="136427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7656" name="직선 연결선 67655"/>
            <p:cNvCxnSpPr/>
            <p:nvPr/>
          </p:nvCxnSpPr>
          <p:spPr>
            <a:xfrm>
              <a:off x="5614386" y="3751393"/>
              <a:ext cx="1316591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7657" name="직선 연결선 67656"/>
            <p:cNvCxnSpPr/>
            <p:nvPr/>
          </p:nvCxnSpPr>
          <p:spPr>
            <a:xfrm flipV="1">
              <a:off x="5617514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7658" name="TextBox 67657"/>
          <p:cNvSpPr txBox="1"/>
          <p:nvPr/>
        </p:nvSpPr>
        <p:spPr>
          <a:xfrm>
            <a:off x="2143337" y="5234764"/>
            <a:ext cx="1212771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강사페이지</a:t>
            </a:r>
          </a:p>
        </p:txBody>
      </p:sp>
      <p:sp>
        <p:nvSpPr>
          <p:cNvPr id="67659" name="TextBox 67658"/>
          <p:cNvSpPr txBox="1"/>
          <p:nvPr/>
        </p:nvSpPr>
        <p:spPr>
          <a:xfrm>
            <a:off x="3569329" y="5222093"/>
            <a:ext cx="913777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쪽지함</a:t>
            </a:r>
            <a:endParaRPr kumimoji="1" lang="ko-KR" altLang="en-US" sz="16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660" name="TextBox 67659"/>
          <p:cNvSpPr txBox="1"/>
          <p:nvPr/>
        </p:nvSpPr>
        <p:spPr>
          <a:xfrm>
            <a:off x="4839309" y="5222093"/>
            <a:ext cx="1036449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강좌관리</a:t>
            </a:r>
          </a:p>
        </p:txBody>
      </p:sp>
      <p:sp>
        <p:nvSpPr>
          <p:cNvPr id="67661" name="모서리가 둥근 직사각형 67660"/>
          <p:cNvSpPr/>
          <p:nvPr/>
        </p:nvSpPr>
        <p:spPr>
          <a:xfrm>
            <a:off x="2216003" y="5202997"/>
            <a:ext cx="1140105" cy="424067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73" name="TextBox 67672"/>
          <p:cNvSpPr txBox="1"/>
          <p:nvPr/>
        </p:nvSpPr>
        <p:spPr>
          <a:xfrm>
            <a:off x="4211338" y="797272"/>
            <a:ext cx="2130065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</a:p>
        </p:txBody>
      </p:sp>
      <p:sp>
        <p:nvSpPr>
          <p:cNvPr id="67674" name="TextBox 67673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41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2" name="자유형 41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3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4" name="이등변 삼각형 43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5" name="자유형 44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6" name="자유형 45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7" name="TextBox 46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grpSp>
        <p:nvGrpSpPr>
          <p:cNvPr id="49" name="Group 2"/>
          <p:cNvGrpSpPr/>
          <p:nvPr/>
        </p:nvGrpSpPr>
        <p:grpSpPr>
          <a:xfrm>
            <a:off x="1090347" y="3764070"/>
            <a:ext cx="986441" cy="1364275"/>
            <a:chOff x="2253672" y="3751393"/>
            <a:chExt cx="1315084" cy="1364275"/>
          </a:xfrm>
        </p:grpSpPr>
        <p:sp>
          <p:nvSpPr>
            <p:cNvPr id="50" name="직사각형 49"/>
            <p:cNvSpPr/>
            <p:nvPr/>
          </p:nvSpPr>
          <p:spPr>
            <a:xfrm>
              <a:off x="2253672" y="3751393"/>
              <a:ext cx="1315084" cy="1364274"/>
            </a:xfrm>
            <a:prstGeom prst="rect">
              <a:avLst/>
            </a:prstGeom>
            <a:noFill/>
            <a:ln w="19039" cap="flat" cmpd="sng" algn="ctr">
              <a:solidFill>
                <a:srgbClr val="BFBFBF"/>
              </a:solidFill>
              <a:prstDash val="solid"/>
              <a:round/>
            </a:ln>
          </p:spPr>
        </p:sp>
        <p:cxnSp>
          <p:nvCxnSpPr>
            <p:cNvPr id="51" name="직선 연결선 50"/>
            <p:cNvCxnSpPr/>
            <p:nvPr/>
          </p:nvCxnSpPr>
          <p:spPr>
            <a:xfrm>
              <a:off x="2253672" y="3751393"/>
              <a:ext cx="1315084" cy="136427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  <p:cxnSp>
          <p:nvCxnSpPr>
            <p:cNvPr id="52" name="직선 연결선 51"/>
            <p:cNvCxnSpPr/>
            <p:nvPr/>
          </p:nvCxnSpPr>
          <p:spPr>
            <a:xfrm flipV="1">
              <a:off x="2255291" y="3775179"/>
              <a:ext cx="1313465" cy="134048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round/>
            </a:ln>
          </p:spPr>
        </p:cxnSp>
      </p:grpSp>
      <p:sp>
        <p:nvSpPr>
          <p:cNvPr id="53" name="TextBox 52"/>
          <p:cNvSpPr txBox="1"/>
          <p:nvPr/>
        </p:nvSpPr>
        <p:spPr>
          <a:xfrm>
            <a:off x="1058476" y="5234010"/>
            <a:ext cx="1054940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 err="1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내정보수정</a:t>
            </a:r>
            <a:endParaRPr kumimoji="1" lang="ko-KR" altLang="en-US" sz="12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61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모서리가 둥근 직사각형 68611"/>
          <p:cNvSpPr/>
          <p:nvPr/>
        </p:nvSpPr>
        <p:spPr>
          <a:xfrm>
            <a:off x="713581" y="2434745"/>
            <a:ext cx="5704047" cy="3349547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13" name="직사각형 68612"/>
          <p:cNvSpPr/>
          <p:nvPr/>
        </p:nvSpPr>
        <p:spPr>
          <a:xfrm rot="21600000">
            <a:off x="689476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68616" name="직사각형 68615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68618" name="TextBox 68617"/>
          <p:cNvSpPr txBox="1"/>
          <p:nvPr/>
        </p:nvSpPr>
        <p:spPr>
          <a:xfrm>
            <a:off x="7022821" y="2072654"/>
            <a:ext cx="1769128" cy="296986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8619" name="TextBox 68618"/>
          <p:cNvSpPr txBox="1"/>
          <p:nvPr/>
        </p:nvSpPr>
        <p:spPr>
          <a:xfrm>
            <a:off x="7022821" y="4200755"/>
            <a:ext cx="1765568" cy="295367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sp>
        <p:nvSpPr>
          <p:cNvPr id="68620" name="TextBox 68619"/>
          <p:cNvSpPr txBox="1"/>
          <p:nvPr/>
        </p:nvSpPr>
        <p:spPr>
          <a:xfrm>
            <a:off x="7056202" y="2455407"/>
            <a:ext cx="1682140" cy="113395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강사님 전용페이지 입니다.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위에 있는 그림은 강사님 사진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아래에 있는 그림은 강좌리스트 안내그림 &gt;&gt; 안내그림은 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강좌 리스트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로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구현한다.  </a:t>
            </a:r>
          </a:p>
        </p:txBody>
      </p:sp>
      <p:grpSp>
        <p:nvGrpSpPr>
          <p:cNvPr id="68109" name="Group 1"/>
          <p:cNvGrpSpPr/>
          <p:nvPr/>
        </p:nvGrpSpPr>
        <p:grpSpPr>
          <a:xfrm>
            <a:off x="1303319" y="3047815"/>
            <a:ext cx="1515366" cy="1038700"/>
            <a:chOff x="1737532" y="3047815"/>
            <a:chExt cx="2020225" cy="1038700"/>
          </a:xfrm>
        </p:grpSpPr>
        <p:sp>
          <p:nvSpPr>
            <p:cNvPr id="68622" name="직사각형 68621"/>
            <p:cNvSpPr/>
            <p:nvPr/>
          </p:nvSpPr>
          <p:spPr>
            <a:xfrm>
              <a:off x="1737532" y="3047815"/>
              <a:ext cx="2020225" cy="103870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8623" name="직선 연결선 68622"/>
            <p:cNvCxnSpPr/>
            <p:nvPr/>
          </p:nvCxnSpPr>
          <p:spPr>
            <a:xfrm>
              <a:off x="1737532" y="3047815"/>
              <a:ext cx="2020225" cy="103870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8624" name="직선 연결선 68623"/>
            <p:cNvCxnSpPr/>
            <p:nvPr/>
          </p:nvCxnSpPr>
          <p:spPr>
            <a:xfrm flipV="1">
              <a:off x="1740715" y="3065291"/>
              <a:ext cx="2017043" cy="102122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8628" name="TextBox 68627"/>
          <p:cNvSpPr txBox="1"/>
          <p:nvPr/>
        </p:nvSpPr>
        <p:spPr>
          <a:xfrm>
            <a:off x="3857479" y="2877852"/>
            <a:ext cx="990001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선생님 소개</a:t>
            </a:r>
          </a:p>
        </p:txBody>
      </p:sp>
      <p:sp>
        <p:nvSpPr>
          <p:cNvPr id="68629" name="TextBox 68628"/>
          <p:cNvSpPr txBox="1"/>
          <p:nvPr/>
        </p:nvSpPr>
        <p:spPr>
          <a:xfrm>
            <a:off x="3807473" y="3227268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이름 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68630" name="TextBox 68629"/>
          <p:cNvSpPr txBox="1"/>
          <p:nvPr/>
        </p:nvSpPr>
        <p:spPr>
          <a:xfrm>
            <a:off x="3807473" y="3589359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전공 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68631" name="TextBox 68630"/>
          <p:cNvSpPr txBox="1"/>
          <p:nvPr/>
        </p:nvSpPr>
        <p:spPr>
          <a:xfrm>
            <a:off x="3818195" y="4002316"/>
            <a:ext cx="991174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취미 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68632" name="TextBox 68631"/>
          <p:cNvSpPr txBox="1"/>
          <p:nvPr/>
        </p:nvSpPr>
        <p:spPr>
          <a:xfrm>
            <a:off x="3807473" y="4420018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하고싶은 것 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</p:txBody>
      </p:sp>
      <p:cxnSp>
        <p:nvCxnSpPr>
          <p:cNvPr id="68633" name="직선 연결선 68632"/>
          <p:cNvCxnSpPr/>
          <p:nvPr/>
        </p:nvCxnSpPr>
        <p:spPr>
          <a:xfrm>
            <a:off x="1621370" y="2771431"/>
            <a:ext cx="3962351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68634" name="TextBox 68633"/>
          <p:cNvSpPr txBox="1"/>
          <p:nvPr/>
        </p:nvSpPr>
        <p:spPr>
          <a:xfrm>
            <a:off x="2462438" y="2477630"/>
            <a:ext cx="2307602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강사 페이지</a:t>
            </a:r>
          </a:p>
        </p:txBody>
      </p:sp>
      <p:grpSp>
        <p:nvGrpSpPr>
          <p:cNvPr id="68123" name="Group 2"/>
          <p:cNvGrpSpPr/>
          <p:nvPr/>
        </p:nvGrpSpPr>
        <p:grpSpPr>
          <a:xfrm>
            <a:off x="775567" y="1183204"/>
            <a:ext cx="5437176" cy="829095"/>
            <a:chOff x="1033954" y="1183201"/>
            <a:chExt cx="7248625" cy="829095"/>
          </a:xfrm>
        </p:grpSpPr>
        <p:sp>
          <p:nvSpPr>
            <p:cNvPr id="68636" name="직사각형 68635"/>
            <p:cNvSpPr/>
            <p:nvPr/>
          </p:nvSpPr>
          <p:spPr>
            <a:xfrm>
              <a:off x="1033954" y="1183201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8637" name="직선 연결선 68636"/>
            <p:cNvCxnSpPr/>
            <p:nvPr/>
          </p:nvCxnSpPr>
          <p:spPr>
            <a:xfrm>
              <a:off x="1033954" y="1183201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8638" name="직선 연결선 68637"/>
            <p:cNvCxnSpPr/>
            <p:nvPr/>
          </p:nvCxnSpPr>
          <p:spPr>
            <a:xfrm flipV="1">
              <a:off x="1045065" y="1197495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8639" name="직사각형 68638"/>
          <p:cNvSpPr/>
          <p:nvPr/>
        </p:nvSpPr>
        <p:spPr>
          <a:xfrm>
            <a:off x="7066922" y="4534368"/>
            <a:ext cx="1682140" cy="1731168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aphicFrame>
        <p:nvGraphicFramePr>
          <p:cNvPr id="68128" name="표 68127"/>
          <p:cNvGraphicFramePr/>
          <p:nvPr>
            <p:extLst>
              <p:ext uri="{D42A27DB-BD31-4B8C-83A1-F6EECF244321}">
                <p14:modId xmlns:p14="http://schemas.microsoft.com/office/powerpoint/2010/main" val="1832931079"/>
              </p:ext>
            </p:extLst>
          </p:nvPr>
        </p:nvGraphicFramePr>
        <p:xfrm>
          <a:off x="7043092" y="474877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강사페이지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Teacher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16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8687" name="TextBox 68686"/>
          <p:cNvSpPr txBox="1"/>
          <p:nvPr/>
        </p:nvSpPr>
        <p:spPr>
          <a:xfrm>
            <a:off x="655240" y="2107551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</a:t>
            </a:r>
            <a:r>
              <a:rPr kumimoji="1" lang="ko-KR" altLang="en-US" sz="12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취미검색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  <p:grpSp>
        <p:nvGrpSpPr>
          <p:cNvPr id="68176" name="Group 4"/>
          <p:cNvGrpSpPr/>
          <p:nvPr/>
        </p:nvGrpSpPr>
        <p:grpSpPr>
          <a:xfrm>
            <a:off x="1324764" y="4505784"/>
            <a:ext cx="1515366" cy="1037137"/>
            <a:chOff x="1766120" y="4505781"/>
            <a:chExt cx="2020225" cy="1037137"/>
          </a:xfrm>
        </p:grpSpPr>
        <p:sp>
          <p:nvSpPr>
            <p:cNvPr id="68692" name="직사각형 68691"/>
            <p:cNvSpPr/>
            <p:nvPr/>
          </p:nvSpPr>
          <p:spPr>
            <a:xfrm>
              <a:off x="1766120" y="4505781"/>
              <a:ext cx="2020225" cy="1037137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8693" name="직선 연결선 68692"/>
            <p:cNvCxnSpPr/>
            <p:nvPr/>
          </p:nvCxnSpPr>
          <p:spPr>
            <a:xfrm>
              <a:off x="1766120" y="4505781"/>
              <a:ext cx="2020225" cy="1037137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8694" name="직선 연결선 68693"/>
            <p:cNvCxnSpPr/>
            <p:nvPr/>
          </p:nvCxnSpPr>
          <p:spPr>
            <a:xfrm flipV="1">
              <a:off x="1769302" y="4523257"/>
              <a:ext cx="2017043" cy="101966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8696" name="TextBox 68695"/>
          <p:cNvSpPr txBox="1"/>
          <p:nvPr/>
        </p:nvSpPr>
        <p:spPr>
          <a:xfrm>
            <a:off x="4139844" y="797272"/>
            <a:ext cx="2201559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</a:p>
        </p:txBody>
      </p:sp>
      <p:grpSp>
        <p:nvGrpSpPr>
          <p:cNvPr id="39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0" name="자유형 39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1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2" name="이등변 삼각형 41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3" name="자유형 42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4" name="자유형 43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5" name="TextBox 44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직사각형 6963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69637" name="직선 연결선 6963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69638" name="직선 연결선 6963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69127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69640" name="직사각형 6963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69641" name="직선 연결선 6964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69642" name="직선 연결선 6964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69645" name="TextBox 69644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69646" name="TextBox 69645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69135" name="표 69134"/>
          <p:cNvGraphicFramePr/>
          <p:nvPr>
            <p:extLst>
              <p:ext uri="{D42A27DB-BD31-4B8C-83A1-F6EECF244321}">
                <p14:modId xmlns:p14="http://schemas.microsoft.com/office/powerpoint/2010/main" val="3781933833"/>
              </p:ext>
            </p:extLst>
          </p:nvPr>
        </p:nvGraphicFramePr>
        <p:xfrm>
          <a:off x="7045480" y="552711"/>
          <a:ext cx="1716692" cy="1676631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강사쪽지함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TreceiveMail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17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9687" name="TextBox 69686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쪽지함은 받은 쪽지와 보낸 쪽지함으로 구성되어있다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체크박스를 선택하여 삭제를 원하는 쪽지를 삭제 할 수 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9688" name="직사각형 69687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pic>
        <p:nvPicPr>
          <p:cNvPr id="69689" name="그림 6968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75469" y="3476631"/>
            <a:ext cx="5617100" cy="30334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9690" name="TextBox 69689"/>
          <p:cNvSpPr txBox="1"/>
          <p:nvPr/>
        </p:nvSpPr>
        <p:spPr>
          <a:xfrm>
            <a:off x="826648" y="3670377"/>
            <a:ext cx="1198587" cy="3652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쪽지</a:t>
            </a:r>
          </a:p>
        </p:txBody>
      </p:sp>
      <p:sp>
        <p:nvSpPr>
          <p:cNvPr id="69691" name="TextBox 69690"/>
          <p:cNvSpPr txBox="1"/>
          <p:nvPr/>
        </p:nvSpPr>
        <p:spPr>
          <a:xfrm>
            <a:off x="1992471" y="3638609"/>
            <a:ext cx="1355087" cy="35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쪽지</a:t>
            </a:r>
          </a:p>
        </p:txBody>
      </p:sp>
      <p:sp>
        <p:nvSpPr>
          <p:cNvPr id="69692" name="직사각형 69691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375984" y="6216289"/>
            <a:ext cx="61943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69181" name="표 69180"/>
          <p:cNvGraphicFramePr/>
          <p:nvPr>
            <p:extLst>
              <p:ext uri="{D42A27DB-BD31-4B8C-83A1-F6EECF244321}">
                <p14:modId xmlns:p14="http://schemas.microsoft.com/office/powerpoint/2010/main" val="2815257070"/>
              </p:ext>
            </p:extLst>
          </p:nvPr>
        </p:nvGraphicFramePr>
        <p:xfrm>
          <a:off x="1260432" y="4275517"/>
          <a:ext cx="4382886" cy="1992234"/>
        </p:xfrm>
        <a:graphic>
          <a:graphicData uri="http://schemas.openxmlformats.org/drawingml/2006/table">
            <a:tbl>
              <a:tblPr firstRow="1" bandRow="1"/>
              <a:tblGrid>
                <a:gridCol w="358592"/>
                <a:gridCol w="800570"/>
                <a:gridCol w="2197998"/>
                <a:gridCol w="1025726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보낸 사람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나음악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안녕하세요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^^~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답변에 앞서 질문 감사드립니다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04 13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홍길동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괜찮으시다면 전화로 상담해도 괜찮을까요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~?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03 18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854" name="직사각형 69853"/>
          <p:cNvSpPr/>
          <p:nvPr/>
        </p:nvSpPr>
        <p:spPr>
          <a:xfrm>
            <a:off x="1365262" y="4678929"/>
            <a:ext cx="132220" cy="152429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9855" name="직사각형 69854"/>
          <p:cNvSpPr/>
          <p:nvPr/>
        </p:nvSpPr>
        <p:spPr>
          <a:xfrm>
            <a:off x="1372383" y="4991773"/>
            <a:ext cx="125101" cy="152485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69856" name="모서리가 둥근 직사각형 69855"/>
          <p:cNvSpPr/>
          <p:nvPr/>
        </p:nvSpPr>
        <p:spPr>
          <a:xfrm>
            <a:off x="5054753" y="3875236"/>
            <a:ext cx="540861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69860" name="모서리가 둥근 직사각형 69859"/>
          <p:cNvSpPr/>
          <p:nvPr/>
        </p:nvSpPr>
        <p:spPr>
          <a:xfrm>
            <a:off x="1177045" y="4543916"/>
            <a:ext cx="4521054" cy="42244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9349" name="Group 2"/>
          <p:cNvGrpSpPr/>
          <p:nvPr/>
        </p:nvGrpSpPr>
        <p:grpSpPr>
          <a:xfrm>
            <a:off x="1280662" y="4740850"/>
            <a:ext cx="252589" cy="379567"/>
            <a:chOff x="1707325" y="4740847"/>
            <a:chExt cx="336741" cy="379567"/>
          </a:xfrm>
        </p:grpSpPr>
        <p:cxnSp>
          <p:nvCxnSpPr>
            <p:cNvPr id="69862" name="직선 연결선 69861"/>
            <p:cNvCxnSpPr/>
            <p:nvPr/>
          </p:nvCxnSpPr>
          <p:spPr>
            <a:xfrm>
              <a:off x="1707325" y="4955254"/>
              <a:ext cx="189001" cy="165160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69863" name="직선 연결선 69862"/>
            <p:cNvCxnSpPr/>
            <p:nvPr/>
          </p:nvCxnSpPr>
          <p:spPr>
            <a:xfrm flipH="1">
              <a:off x="1896327" y="4740847"/>
              <a:ext cx="147739" cy="379567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</p:grpSp>
      <p:sp>
        <p:nvSpPr>
          <p:cNvPr id="69864" name="모서리가 둥근 직사각형 69863"/>
          <p:cNvSpPr/>
          <p:nvPr/>
        </p:nvSpPr>
        <p:spPr>
          <a:xfrm>
            <a:off x="4910639" y="3797457"/>
            <a:ext cx="855351" cy="42244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72" name="TextBox 69871"/>
          <p:cNvSpPr txBox="1"/>
          <p:nvPr/>
        </p:nvSpPr>
        <p:spPr>
          <a:xfrm>
            <a:off x="4103832" y="813182"/>
            <a:ext cx="2323348" cy="269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로그아웃 l 회원가입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</a:p>
        </p:txBody>
      </p:sp>
      <p:sp>
        <p:nvSpPr>
          <p:cNvPr id="69876" name="TextBox 69875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69366" name="Group 4"/>
          <p:cNvGrpSpPr/>
          <p:nvPr/>
        </p:nvGrpSpPr>
        <p:grpSpPr>
          <a:xfrm>
            <a:off x="6937047" y="4677309"/>
            <a:ext cx="1810800" cy="1396045"/>
            <a:chOff x="9248191" y="4677306"/>
            <a:chExt cx="2414086" cy="1396045"/>
          </a:xfrm>
        </p:grpSpPr>
        <p:sp>
          <p:nvSpPr>
            <p:cNvPr id="69879" name="직사각형 69878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69880" name="TextBox 69879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삭제하시겠습니까?</a:t>
              </a:r>
            </a:p>
          </p:txBody>
        </p:sp>
        <p:sp>
          <p:nvSpPr>
            <p:cNvPr id="69881" name="TextBox 69880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CONFIRM</a:t>
              </a:r>
            </a:p>
          </p:txBody>
        </p:sp>
        <p:sp>
          <p:nvSpPr>
            <p:cNvPr id="69882" name="자유형 69881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69884" name="자유형 69883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0144" name="모서리가 둥근 직사각형 70143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5" y="5692165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아니요</a:t>
              </a:r>
            </a:p>
          </p:txBody>
        </p:sp>
        <p:sp>
          <p:nvSpPr>
            <p:cNvPr id="70148" name="모서리가 둥근 직사각형 70147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034405" y="5704895"/>
              <a:ext cx="662260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네</a:t>
              </a: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6" name="자유형 45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7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8" name="이등변 삼각형 4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0" name="자유형 4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1" name="TextBox 50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60" grpId="1" animBg="1" autoUpdateAnimBg="0"/>
      <p:bldP spid="69864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72" name="직사각형 7117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1173" name="직선 연결선 7117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1174" name="직선 연결선 7117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71177" name="TextBox 71176"/>
          <p:cNvSpPr txBox="1"/>
          <p:nvPr/>
        </p:nvSpPr>
        <p:spPr>
          <a:xfrm>
            <a:off x="7015701" y="263257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1178" name="TextBox 71177"/>
          <p:cNvSpPr txBox="1"/>
          <p:nvPr/>
        </p:nvSpPr>
        <p:spPr>
          <a:xfrm>
            <a:off x="7015701" y="4094817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0411" name="표 70410"/>
          <p:cNvGraphicFramePr/>
          <p:nvPr>
            <p:extLst>
              <p:ext uri="{D42A27DB-BD31-4B8C-83A1-F6EECF244321}">
                <p14:modId xmlns:p14="http://schemas.microsoft.com/office/powerpoint/2010/main" val="4264620751"/>
              </p:ext>
            </p:extLst>
          </p:nvPr>
        </p:nvGraphicFramePr>
        <p:xfrm>
          <a:off x="7045480" y="552714"/>
          <a:ext cx="1716692" cy="187170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수신 쪽지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574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TReceivemailDetail</a:t>
                      </a:r>
                    </a:p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함초롬바탕"/>
                        </a:rPr>
                        <a:t>.</a:t>
                      </a: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18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1216" name="TextBox 71215"/>
          <p:cNvSpPr txBox="1"/>
          <p:nvPr/>
        </p:nvSpPr>
        <p:spPr>
          <a:xfrm>
            <a:off x="7065708" y="2939430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받은 쪽지를 상세 보기를 하려면 해당 쪽지를 클릭한다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새로운 window 창에 쪽지 상세정보가 출력된다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1220" name="직사각형 71219"/>
          <p:cNvSpPr/>
          <p:nvPr/>
        </p:nvSpPr>
        <p:spPr>
          <a:xfrm>
            <a:off x="7066922" y="4473377"/>
            <a:ext cx="1682140" cy="1900146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pSp>
        <p:nvGrpSpPr>
          <p:cNvPr id="70453" name="Group 1"/>
          <p:cNvGrpSpPr/>
          <p:nvPr/>
        </p:nvGrpSpPr>
        <p:grpSpPr>
          <a:xfrm>
            <a:off x="1004283" y="1608891"/>
            <a:ext cx="4867751" cy="4427947"/>
            <a:chOff x="1338870" y="1608888"/>
            <a:chExt cx="6489490" cy="4427947"/>
          </a:xfrm>
        </p:grpSpPr>
        <p:grpSp>
          <p:nvGrpSpPr>
            <p:cNvPr id="70454" name="Group 1"/>
            <p:cNvGrpSpPr/>
            <p:nvPr/>
          </p:nvGrpSpPr>
          <p:grpSpPr>
            <a:xfrm>
              <a:off x="1338870" y="1608888"/>
              <a:ext cx="6489490" cy="4427947"/>
              <a:chOff x="1338869" y="1608888"/>
              <a:chExt cx="6489490" cy="4427947"/>
            </a:xfrm>
          </p:grpSpPr>
          <p:grpSp>
            <p:nvGrpSpPr>
              <p:cNvPr id="70455" name="Group 1"/>
              <p:cNvGrpSpPr/>
              <p:nvPr/>
            </p:nvGrpSpPr>
            <p:grpSpPr>
              <a:xfrm>
                <a:off x="1338869" y="1608888"/>
                <a:ext cx="6489490" cy="4427947"/>
                <a:chOff x="1338870" y="1608888"/>
                <a:chExt cx="6489490" cy="4427947"/>
              </a:xfrm>
            </p:grpSpPr>
            <p:sp>
              <p:nvSpPr>
                <p:cNvPr id="71224" name="직사각형 71223" descr="&lt;SmartSettings&gt;&lt;SmartResize anchorLeft=&quot;Absolute&quot; anchorTop=&quot;Absolute&quot; anchorRight=&quot;Absolute&quot; anchorBottom=&quot;Absolute&quot; /&gt;&lt;/SmartSettings&gt;"/>
                <p:cNvSpPr/>
                <p:nvPr/>
              </p:nvSpPr>
              <p:spPr>
                <a:xfrm>
                  <a:off x="1338870" y="2433182"/>
                  <a:ext cx="6489490" cy="360365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1225" name="TextBox 71224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1338870" y="1608888"/>
                  <a:ext cx="6489490" cy="827420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91440" tIns="45720" rIns="228600" bIns="45720" anchor="t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Browser</a:t>
                  </a:r>
                </a:p>
              </p:txBody>
            </p:sp>
            <p:sp>
              <p:nvSpPr>
                <p:cNvPr id="71226" name="자유형 71225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20150" y="2082146"/>
                  <a:ext cx="255724" cy="174708"/>
                </a:xfrm>
                <a:custGeom>
                  <a:avLst/>
                  <a:gdLst>
                    <a:gd name="T0" fmla="*/ 0 w 161"/>
                    <a:gd name="T1" fmla="*/ 0 h 110"/>
                    <a:gd name="T2" fmla="*/ 161 w 161"/>
                    <a:gd name="T3" fmla="*/ 110 h 110"/>
                  </a:gdLst>
                  <a:ahLst/>
                  <a:cxnLst/>
                  <a:rect l="T0" t="T1" r="T2" b="T3"/>
                  <a:pathLst>
                    <a:path w="161" h="110">
                      <a:moveTo>
                        <a:pt x="0" y="110"/>
                      </a:moveTo>
                      <a:lnTo>
                        <a:pt x="161" y="110"/>
                      </a:lnTo>
                      <a:moveTo>
                        <a:pt x="0" y="55"/>
                      </a:moveTo>
                      <a:lnTo>
                        <a:pt x="161" y="55"/>
                      </a:lnTo>
                      <a:moveTo>
                        <a:pt x="0" y="0"/>
                      </a:move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1227" name="자유형 71226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66213" y="1720056"/>
                  <a:ext cx="169962" cy="146120"/>
                </a:xfrm>
                <a:custGeom>
                  <a:avLst/>
                  <a:gdLst>
                    <a:gd name="T0" fmla="*/ 0 w 107"/>
                    <a:gd name="T1" fmla="*/ 0 h 92"/>
                    <a:gd name="T2" fmla="*/ 107 w 107"/>
                    <a:gd name="T3" fmla="*/ 92 h 92"/>
                  </a:gdLst>
                  <a:ahLst/>
                  <a:cxnLst/>
                  <a:rect l="T0" t="T1" r="T2" b="T3"/>
                  <a:pathLst>
                    <a:path w="107" h="92">
                      <a:moveTo>
                        <a:pt x="107" y="0"/>
                      </a:moveTo>
                      <a:lnTo>
                        <a:pt x="0" y="92"/>
                      </a:lnTo>
                      <a:moveTo>
                        <a:pt x="0" y="0"/>
                      </a:moveTo>
                      <a:lnTo>
                        <a:pt x="107" y="92"/>
                      </a:lnTo>
                    </a:path>
                  </a:pathLst>
                </a:custGeom>
                <a:noFill/>
                <a:ln w="9491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1228" name="TextBox 71227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2887400" y="1986892"/>
                  <a:ext cx="4380319" cy="36527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237744" tIns="45720" rIns="91440" bIns="45720" anchor="ctr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receiveMail.html</a:t>
                  </a:r>
                </a:p>
              </p:txBody>
            </p:sp>
            <p:sp>
              <p:nvSpPr>
                <p:cNvPr id="71229" name="자유형 71228" descr="&lt;SmartSettings&gt;&lt;SmartResize anchorLeft=&quot;Absolute&quot; anchorTop=&quot;Absolute&quot; anchorRight=&quot;None&quot; anchorBottom=&quot;None&quot; /&gt;&lt;/SmartSettings&gt;"/>
                <p:cNvSpPr/>
                <p:nvPr/>
              </p:nvSpPr>
              <p:spPr>
                <a:xfrm>
                  <a:off x="3017608" y="2066289"/>
                  <a:ext cx="160414" cy="206478"/>
                </a:xfrm>
                <a:custGeom>
                  <a:avLst/>
                  <a:gdLst>
                    <a:gd name="T0" fmla="*/ 0 w 101"/>
                    <a:gd name="T1" fmla="*/ 0 h 130"/>
                    <a:gd name="T2" fmla="*/ 101 w 101"/>
                    <a:gd name="T3" fmla="*/ 130 h 130"/>
                  </a:gdLst>
                  <a:ahLst/>
                  <a:cxnLst/>
                  <a:rect l="T0" t="T1" r="T2" b="T3"/>
                  <a:pathLst>
                    <a:path w="101" h="130">
                      <a:moveTo>
                        <a:pt x="59" y="3"/>
                      </a:moveTo>
                      <a:lnTo>
                        <a:pt x="59" y="39"/>
                      </a:lnTo>
                      <a:lnTo>
                        <a:pt x="98" y="39"/>
                      </a:lnTo>
                      <a:moveTo>
                        <a:pt x="0" y="0"/>
                      </a:moveTo>
                      <a:lnTo>
                        <a:pt x="0" y="130"/>
                      </a:lnTo>
                      <a:lnTo>
                        <a:pt x="101" y="130"/>
                      </a:lnTo>
                      <a:lnTo>
                        <a:pt x="101" y="36"/>
                      </a:lnTo>
                      <a:lnTo>
                        <a:pt x="6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grpSp>
              <p:nvGrpSpPr>
                <p:cNvPr id="70462" name="Group 1"/>
                <p:cNvGrpSpPr/>
                <p:nvPr/>
              </p:nvGrpSpPr>
              <p:grpSpPr>
                <a:xfrm>
                  <a:off x="1554895" y="2036082"/>
                  <a:ext cx="1099002" cy="266836"/>
                  <a:chOff x="1554896" y="2036082"/>
                  <a:chExt cx="1099002" cy="266836"/>
                </a:xfrm>
              </p:grpSpPr>
              <p:sp>
                <p:nvSpPr>
                  <p:cNvPr id="71231" name="자유형 71230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554896" y="2077400"/>
                    <a:ext cx="260414" cy="185819"/>
                  </a:xfrm>
                  <a:custGeom>
                    <a:avLst/>
                    <a:gdLst>
                      <a:gd name="T0" fmla="*/ 0 w 164"/>
                      <a:gd name="T1" fmla="*/ 0 h 117"/>
                      <a:gd name="T2" fmla="*/ 164 w 164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4" h="117">
                        <a:moveTo>
                          <a:pt x="61" y="117"/>
                        </a:moveTo>
                        <a:lnTo>
                          <a:pt x="0" y="58"/>
                        </a:lnTo>
                        <a:lnTo>
                          <a:pt x="61" y="0"/>
                        </a:lnTo>
                        <a:moveTo>
                          <a:pt x="5" y="58"/>
                        </a:moveTo>
                        <a:lnTo>
                          <a:pt x="164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71232" name="자유형 71231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967796" y="2077400"/>
                    <a:ext cx="262089" cy="185819"/>
                  </a:xfrm>
                  <a:custGeom>
                    <a:avLst/>
                    <a:gdLst>
                      <a:gd name="T0" fmla="*/ 0 w 165"/>
                      <a:gd name="T1" fmla="*/ 0 h 117"/>
                      <a:gd name="T2" fmla="*/ 165 w 165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5" h="117">
                        <a:moveTo>
                          <a:pt x="103" y="0"/>
                        </a:moveTo>
                        <a:lnTo>
                          <a:pt x="165" y="58"/>
                        </a:lnTo>
                        <a:lnTo>
                          <a:pt x="103" y="117"/>
                        </a:lnTo>
                        <a:moveTo>
                          <a:pt x="159" y="58"/>
                        </a:moveTo>
                        <a:lnTo>
                          <a:pt x="0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71236" name="자유형 71235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2382316" y="2036082"/>
                    <a:ext cx="271581" cy="266835"/>
                  </a:xfrm>
                  <a:custGeom>
                    <a:avLst/>
                    <a:gdLst>
                      <a:gd name="T0" fmla="*/ 0 w 171"/>
                      <a:gd name="T1" fmla="*/ 0 h 168"/>
                      <a:gd name="T2" fmla="*/ 171 w 171"/>
                      <a:gd name="T3" fmla="*/ 168 h 168"/>
                    </a:gdLst>
                    <a:ahLst/>
                    <a:cxnLst/>
                    <a:rect l="T0" t="T1" r="T2" b="T3"/>
                    <a:pathLst>
                      <a:path w="171" h="168">
                        <a:moveTo>
                          <a:pt x="171" y="3"/>
                        </a:moveTo>
                        <a:lnTo>
                          <a:pt x="171" y="51"/>
                        </a:lnTo>
                        <a:lnTo>
                          <a:pt x="115" y="51"/>
                        </a:lnTo>
                        <a:moveTo>
                          <a:pt x="170" y="110"/>
                        </a:moveTo>
                        <a:cubicBezTo>
                          <a:pt x="154" y="148"/>
                          <a:pt x="107" y="168"/>
                          <a:pt x="64" y="154"/>
                        </a:cubicBezTo>
                        <a:cubicBezTo>
                          <a:pt x="21" y="139"/>
                          <a:pt x="0" y="96"/>
                          <a:pt x="16" y="58"/>
                        </a:cubicBezTo>
                        <a:cubicBezTo>
                          <a:pt x="32" y="19"/>
                          <a:pt x="78" y="0"/>
                          <a:pt x="121" y="13"/>
                        </a:cubicBezTo>
                        <a:cubicBezTo>
                          <a:pt x="138" y="18"/>
                          <a:pt x="154" y="32"/>
                          <a:pt x="166" y="49"/>
                        </a:cubicBezTo>
                      </a:path>
                    </a:pathLst>
                  </a:custGeom>
                  <a:noFill/>
                  <a:ln w="6309" cap="flat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</p:grpSp>
          </p:grpSp>
          <p:sp>
            <p:nvSpPr>
              <p:cNvPr id="71237" name="모서리가 둥근 직사각형 71236"/>
              <p:cNvSpPr/>
              <p:nvPr/>
            </p:nvSpPr>
            <p:spPr>
              <a:xfrm>
                <a:off x="1683540" y="2733351"/>
                <a:ext cx="5874802" cy="2966798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1238" name="모서리가 둥근 직사각형 71237"/>
            <p:cNvSpPr/>
            <p:nvPr/>
          </p:nvSpPr>
          <p:spPr>
            <a:xfrm>
              <a:off x="5952636" y="4972730"/>
              <a:ext cx="1164162" cy="265216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답장하기</a:t>
              </a:r>
            </a:p>
          </p:txBody>
        </p:sp>
      </p:grpSp>
      <p:sp>
        <p:nvSpPr>
          <p:cNvPr id="71239" name="모서리가 둥근 직사각형 71238"/>
          <p:cNvSpPr/>
          <p:nvPr/>
        </p:nvSpPr>
        <p:spPr>
          <a:xfrm>
            <a:off x="1503429" y="2896895"/>
            <a:ext cx="3834863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사람 : 나음악	 받은 시간 : 17.07.04 13:00:24   </a:t>
            </a:r>
          </a:p>
        </p:txBody>
      </p:sp>
      <p:sp>
        <p:nvSpPr>
          <p:cNvPr id="71240" name="모서리가 둥근 직사각형 71239"/>
          <p:cNvSpPr/>
          <p:nvPr/>
        </p:nvSpPr>
        <p:spPr>
          <a:xfrm>
            <a:off x="1503429" y="3290812"/>
            <a:ext cx="3949242" cy="2164727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FABAB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안녕하세요^^~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답변에 앞서 질문 감사드립니다.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상담은 월, 수 저녁 5시에 진행 될 예정입니다.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괜찮으신가요^^?</a:t>
            </a:r>
          </a:p>
        </p:txBody>
      </p:sp>
      <p:sp>
        <p:nvSpPr>
          <p:cNvPr id="71241" name="모서리가 둥근 직사각형 71240"/>
          <p:cNvSpPr/>
          <p:nvPr/>
        </p:nvSpPr>
        <p:spPr>
          <a:xfrm>
            <a:off x="4388834" y="4893336"/>
            <a:ext cx="1036448" cy="424011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5" name="자유형 44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6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7" name="이등변 삼각형 46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8" name="자유형 47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" name="자유형 48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0" name="TextBox 49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41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6" name="직사각형 7219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2197" name="직선 연결선 7219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2198" name="직선 연결선 7219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72201" name="TextBox 72200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2202" name="TextBox 72201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1435" name="표 71434"/>
          <p:cNvGraphicFramePr/>
          <p:nvPr>
            <p:extLst>
              <p:ext uri="{D42A27DB-BD31-4B8C-83A1-F6EECF244321}">
                <p14:modId xmlns:p14="http://schemas.microsoft.com/office/powerpoint/2010/main" val="840731276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답장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TreplyMail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함초롬바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19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240" name="TextBox 72239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내용을 적은 후 보내기 버튼을 누르면 쪽지가 전송된다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2244" name="직사각형 72243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pSp>
        <p:nvGrpSpPr>
          <p:cNvPr id="71477" name="Group 1"/>
          <p:cNvGrpSpPr/>
          <p:nvPr/>
        </p:nvGrpSpPr>
        <p:grpSpPr>
          <a:xfrm>
            <a:off x="1004283" y="1608891"/>
            <a:ext cx="4867751" cy="4427947"/>
            <a:chOff x="1338870" y="1608888"/>
            <a:chExt cx="6489490" cy="4427947"/>
          </a:xfrm>
        </p:grpSpPr>
        <p:grpSp>
          <p:nvGrpSpPr>
            <p:cNvPr id="71478" name="Group 1"/>
            <p:cNvGrpSpPr/>
            <p:nvPr/>
          </p:nvGrpSpPr>
          <p:grpSpPr>
            <a:xfrm>
              <a:off x="1338870" y="1608888"/>
              <a:ext cx="6489490" cy="4427947"/>
              <a:chOff x="1338869" y="1608888"/>
              <a:chExt cx="6489490" cy="4427947"/>
            </a:xfrm>
          </p:grpSpPr>
          <p:grpSp>
            <p:nvGrpSpPr>
              <p:cNvPr id="71479" name="Group 1"/>
              <p:cNvGrpSpPr/>
              <p:nvPr/>
            </p:nvGrpSpPr>
            <p:grpSpPr>
              <a:xfrm>
                <a:off x="1338869" y="1608888"/>
                <a:ext cx="6489490" cy="4427947"/>
                <a:chOff x="1338870" y="1608888"/>
                <a:chExt cx="6489490" cy="4427947"/>
              </a:xfrm>
            </p:grpSpPr>
            <p:sp>
              <p:nvSpPr>
                <p:cNvPr id="72248" name="직사각형 72247" descr="&lt;SmartSettings&gt;&lt;SmartResize anchorLeft=&quot;Absolute&quot; anchorTop=&quot;Absolute&quot; anchorRight=&quot;Absolute&quot; anchorBottom=&quot;Absolute&quot; /&gt;&lt;/SmartSettings&gt;"/>
                <p:cNvSpPr/>
                <p:nvPr/>
              </p:nvSpPr>
              <p:spPr>
                <a:xfrm>
                  <a:off x="1338870" y="2433182"/>
                  <a:ext cx="6489490" cy="360365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2249" name="TextBox 72248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1338870" y="1608888"/>
                  <a:ext cx="6489490" cy="827420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91440" tIns="45720" rIns="228600" bIns="45720" anchor="t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Browser</a:t>
                  </a:r>
                </a:p>
              </p:txBody>
            </p:sp>
            <p:sp>
              <p:nvSpPr>
                <p:cNvPr id="72250" name="자유형 72249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20150" y="2082146"/>
                  <a:ext cx="255724" cy="174708"/>
                </a:xfrm>
                <a:custGeom>
                  <a:avLst/>
                  <a:gdLst>
                    <a:gd name="T0" fmla="*/ 0 w 161"/>
                    <a:gd name="T1" fmla="*/ 0 h 110"/>
                    <a:gd name="T2" fmla="*/ 161 w 161"/>
                    <a:gd name="T3" fmla="*/ 110 h 110"/>
                  </a:gdLst>
                  <a:ahLst/>
                  <a:cxnLst/>
                  <a:rect l="T0" t="T1" r="T2" b="T3"/>
                  <a:pathLst>
                    <a:path w="161" h="110">
                      <a:moveTo>
                        <a:pt x="0" y="110"/>
                      </a:moveTo>
                      <a:lnTo>
                        <a:pt x="161" y="110"/>
                      </a:lnTo>
                      <a:moveTo>
                        <a:pt x="0" y="55"/>
                      </a:moveTo>
                      <a:lnTo>
                        <a:pt x="161" y="55"/>
                      </a:lnTo>
                      <a:moveTo>
                        <a:pt x="0" y="0"/>
                      </a:move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2251" name="자유형 72250" descr="&lt;SmartSettings&gt;&lt;SmartResize anchorLeft=&quot;None&quot; anchorTop=&quot;Absolute&quot; anchorRight=&quot;Absolute&quot; anchorBottom=&quot;None&quot; /&gt;&lt;/SmartSettings&gt;"/>
                <p:cNvSpPr/>
                <p:nvPr/>
              </p:nvSpPr>
              <p:spPr>
                <a:xfrm>
                  <a:off x="7466213" y="1720056"/>
                  <a:ext cx="169962" cy="146120"/>
                </a:xfrm>
                <a:custGeom>
                  <a:avLst/>
                  <a:gdLst>
                    <a:gd name="T0" fmla="*/ 0 w 107"/>
                    <a:gd name="T1" fmla="*/ 0 h 92"/>
                    <a:gd name="T2" fmla="*/ 107 w 107"/>
                    <a:gd name="T3" fmla="*/ 92 h 92"/>
                  </a:gdLst>
                  <a:ahLst/>
                  <a:cxnLst/>
                  <a:rect l="T0" t="T1" r="T2" b="T3"/>
                  <a:pathLst>
                    <a:path w="107" h="92">
                      <a:moveTo>
                        <a:pt x="107" y="0"/>
                      </a:moveTo>
                      <a:lnTo>
                        <a:pt x="0" y="92"/>
                      </a:lnTo>
                      <a:moveTo>
                        <a:pt x="0" y="0"/>
                      </a:moveTo>
                      <a:lnTo>
                        <a:pt x="107" y="92"/>
                      </a:lnTo>
                    </a:path>
                  </a:pathLst>
                </a:custGeom>
                <a:noFill/>
                <a:ln w="9491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sp>
              <p:nvSpPr>
                <p:cNvPr id="72252" name="TextBox 72251" descr="&lt;SmartSettings&gt;&lt;SmartResize anchorLeft=&quot;Absolute&quot; anchorTop=&quot;Absolute&quot; anchorRight=&quot;Absolute&quot; anchorBottom=&quot;None&quot; /&gt;&lt;/SmartSettings&gt;"/>
                <p:cNvSpPr txBox="1"/>
                <p:nvPr/>
              </p:nvSpPr>
              <p:spPr>
                <a:xfrm>
                  <a:off x="2887400" y="1986892"/>
                  <a:ext cx="4380319" cy="365273"/>
                </a:xfrm>
                <a:prstGeom prst="rect">
                  <a:avLst/>
                </a:prstGeom>
                <a:solidFill>
                  <a:srgbClr val="FFFFFF"/>
                </a:solidFill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  <p:txBody>
                <a:bodyPr vert="horz" wrap="square" lIns="237744" tIns="45720" rIns="91440" bIns="45720" anchor="ctr">
                  <a:noAutofit/>
                </a:bodyPr>
                <a:lstStyle/>
                <a:p>
                  <a:pPr marL="0" lvl="0" indent="0" algn="l" defTabSz="884776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lang="ko-KR" altLang="en-US"/>
                  </a:pPr>
                  <a:r>
                    <a:rPr kumimoji="1" lang="en-US" altLang="en-US" sz="900" b="0" i="0">
                      <a:solidFill>
                        <a:srgbClr val="5F5F5F">
                          <a:alpha val="100000"/>
                        </a:srgb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receiveMail.html</a:t>
                  </a:r>
                </a:p>
              </p:txBody>
            </p:sp>
            <p:sp>
              <p:nvSpPr>
                <p:cNvPr id="72253" name="자유형 72252" descr="&lt;SmartSettings&gt;&lt;SmartResize anchorLeft=&quot;Absolute&quot; anchorTop=&quot;Absolute&quot; anchorRight=&quot;None&quot; anchorBottom=&quot;None&quot; /&gt;&lt;/SmartSettings&gt;"/>
                <p:cNvSpPr/>
                <p:nvPr/>
              </p:nvSpPr>
              <p:spPr>
                <a:xfrm>
                  <a:off x="3017608" y="2066289"/>
                  <a:ext cx="160414" cy="206478"/>
                </a:xfrm>
                <a:custGeom>
                  <a:avLst/>
                  <a:gdLst>
                    <a:gd name="T0" fmla="*/ 0 w 101"/>
                    <a:gd name="T1" fmla="*/ 0 h 130"/>
                    <a:gd name="T2" fmla="*/ 101 w 101"/>
                    <a:gd name="T3" fmla="*/ 130 h 130"/>
                  </a:gdLst>
                  <a:ahLst/>
                  <a:cxnLst/>
                  <a:rect l="T0" t="T1" r="T2" b="T3"/>
                  <a:pathLst>
                    <a:path w="101" h="130">
                      <a:moveTo>
                        <a:pt x="59" y="3"/>
                      </a:moveTo>
                      <a:lnTo>
                        <a:pt x="59" y="39"/>
                      </a:lnTo>
                      <a:lnTo>
                        <a:pt x="98" y="39"/>
                      </a:lnTo>
                      <a:moveTo>
                        <a:pt x="0" y="0"/>
                      </a:moveTo>
                      <a:lnTo>
                        <a:pt x="0" y="130"/>
                      </a:lnTo>
                      <a:lnTo>
                        <a:pt x="101" y="130"/>
                      </a:lnTo>
                      <a:lnTo>
                        <a:pt x="101" y="36"/>
                      </a:lnTo>
                      <a:lnTo>
                        <a:pt x="62" y="1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09" cap="flat" cmpd="sng" algn="ctr">
                  <a:solidFill>
                    <a:srgbClr val="808080"/>
                  </a:solidFill>
                  <a:prstDash val="solid"/>
                  <a:miter/>
                </a:ln>
              </p:spPr>
            </p:sp>
            <p:grpSp>
              <p:nvGrpSpPr>
                <p:cNvPr id="71486" name="Group 1"/>
                <p:cNvGrpSpPr/>
                <p:nvPr/>
              </p:nvGrpSpPr>
              <p:grpSpPr>
                <a:xfrm>
                  <a:off x="1554895" y="2036082"/>
                  <a:ext cx="1099002" cy="266836"/>
                  <a:chOff x="1554896" y="2036082"/>
                  <a:chExt cx="1099002" cy="266836"/>
                </a:xfrm>
              </p:grpSpPr>
              <p:sp>
                <p:nvSpPr>
                  <p:cNvPr id="72255" name="자유형 72254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554896" y="2077400"/>
                    <a:ext cx="260414" cy="185819"/>
                  </a:xfrm>
                  <a:custGeom>
                    <a:avLst/>
                    <a:gdLst>
                      <a:gd name="T0" fmla="*/ 0 w 164"/>
                      <a:gd name="T1" fmla="*/ 0 h 117"/>
                      <a:gd name="T2" fmla="*/ 164 w 164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4" h="117">
                        <a:moveTo>
                          <a:pt x="61" y="117"/>
                        </a:moveTo>
                        <a:lnTo>
                          <a:pt x="0" y="58"/>
                        </a:lnTo>
                        <a:lnTo>
                          <a:pt x="61" y="0"/>
                        </a:lnTo>
                        <a:moveTo>
                          <a:pt x="5" y="58"/>
                        </a:moveTo>
                        <a:lnTo>
                          <a:pt x="164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72256" name="자유형 72255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1967796" y="2077400"/>
                    <a:ext cx="262089" cy="185819"/>
                  </a:xfrm>
                  <a:custGeom>
                    <a:avLst/>
                    <a:gdLst>
                      <a:gd name="T0" fmla="*/ 0 w 165"/>
                      <a:gd name="T1" fmla="*/ 0 h 117"/>
                      <a:gd name="T2" fmla="*/ 165 w 165"/>
                      <a:gd name="T3" fmla="*/ 117 h 117"/>
                    </a:gdLst>
                    <a:ahLst/>
                    <a:cxnLst/>
                    <a:rect l="T0" t="T1" r="T2" b="T3"/>
                    <a:pathLst>
                      <a:path w="165" h="117">
                        <a:moveTo>
                          <a:pt x="103" y="0"/>
                        </a:moveTo>
                        <a:lnTo>
                          <a:pt x="165" y="58"/>
                        </a:lnTo>
                        <a:lnTo>
                          <a:pt x="103" y="117"/>
                        </a:lnTo>
                        <a:moveTo>
                          <a:pt x="159" y="58"/>
                        </a:moveTo>
                        <a:lnTo>
                          <a:pt x="0" y="58"/>
                        </a:lnTo>
                      </a:path>
                    </a:pathLst>
                  </a:custGeom>
                  <a:noFill/>
                  <a:ln w="6309" cap="sq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  <p:sp>
                <p:nvSpPr>
                  <p:cNvPr id="72260" name="자유형 72259" descr="&lt;SmartSettings&gt;&lt;SmartResize anchorLeft=&quot;Absolute&quot; anchorTop=&quot;Absolute&quot; anchorRight=&quot;None&quot; anchorBottom=&quot;None&quot; /&gt;&lt;/SmartSettings&gt;"/>
                  <p:cNvSpPr/>
                  <p:nvPr/>
                </p:nvSpPr>
                <p:spPr>
                  <a:xfrm>
                    <a:off x="2382316" y="2036082"/>
                    <a:ext cx="271581" cy="266835"/>
                  </a:xfrm>
                  <a:custGeom>
                    <a:avLst/>
                    <a:gdLst>
                      <a:gd name="T0" fmla="*/ 0 w 171"/>
                      <a:gd name="T1" fmla="*/ 0 h 168"/>
                      <a:gd name="T2" fmla="*/ 171 w 171"/>
                      <a:gd name="T3" fmla="*/ 168 h 168"/>
                    </a:gdLst>
                    <a:ahLst/>
                    <a:cxnLst/>
                    <a:rect l="T0" t="T1" r="T2" b="T3"/>
                    <a:pathLst>
                      <a:path w="171" h="168">
                        <a:moveTo>
                          <a:pt x="171" y="3"/>
                        </a:moveTo>
                        <a:lnTo>
                          <a:pt x="171" y="51"/>
                        </a:lnTo>
                        <a:lnTo>
                          <a:pt x="115" y="51"/>
                        </a:lnTo>
                        <a:moveTo>
                          <a:pt x="170" y="110"/>
                        </a:moveTo>
                        <a:cubicBezTo>
                          <a:pt x="154" y="148"/>
                          <a:pt x="107" y="168"/>
                          <a:pt x="64" y="154"/>
                        </a:cubicBezTo>
                        <a:cubicBezTo>
                          <a:pt x="21" y="139"/>
                          <a:pt x="0" y="96"/>
                          <a:pt x="16" y="58"/>
                        </a:cubicBezTo>
                        <a:cubicBezTo>
                          <a:pt x="32" y="19"/>
                          <a:pt x="78" y="0"/>
                          <a:pt x="121" y="13"/>
                        </a:cubicBezTo>
                        <a:cubicBezTo>
                          <a:pt x="138" y="18"/>
                          <a:pt x="154" y="32"/>
                          <a:pt x="166" y="49"/>
                        </a:cubicBezTo>
                      </a:path>
                    </a:pathLst>
                  </a:custGeom>
                  <a:noFill/>
                  <a:ln w="6309" cap="flat" cmpd="sng" algn="ctr">
                    <a:solidFill>
                      <a:srgbClr val="808080"/>
                    </a:solidFill>
                    <a:prstDash val="solid"/>
                    <a:miter/>
                  </a:ln>
                </p:spPr>
              </p:sp>
            </p:grpSp>
          </p:grpSp>
          <p:sp>
            <p:nvSpPr>
              <p:cNvPr id="72261" name="모서리가 둥근 직사각형 72260"/>
              <p:cNvSpPr/>
              <p:nvPr/>
            </p:nvSpPr>
            <p:spPr>
              <a:xfrm>
                <a:off x="1683540" y="2733351"/>
                <a:ext cx="5874802" cy="2966798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2262" name="모서리가 둥근 직사각형 72261"/>
            <p:cNvSpPr/>
            <p:nvPr/>
          </p:nvSpPr>
          <p:spPr>
            <a:xfrm>
              <a:off x="5952636" y="4972730"/>
              <a:ext cx="1154669" cy="265216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10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보내기</a:t>
              </a:r>
            </a:p>
          </p:txBody>
        </p:sp>
      </p:grpSp>
      <p:sp>
        <p:nvSpPr>
          <p:cNvPr id="72263" name="모서리가 둥근 직사각형 72262"/>
          <p:cNvSpPr/>
          <p:nvPr/>
        </p:nvSpPr>
        <p:spPr>
          <a:xfrm>
            <a:off x="1503430" y="2896895"/>
            <a:ext cx="1556023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받는 사람 : 나음악</a:t>
            </a:r>
          </a:p>
        </p:txBody>
      </p:sp>
      <p:sp>
        <p:nvSpPr>
          <p:cNvPr id="72264" name="모서리가 둥근 직사각형 72263"/>
          <p:cNvSpPr/>
          <p:nvPr/>
        </p:nvSpPr>
        <p:spPr>
          <a:xfrm>
            <a:off x="1503429" y="3290812"/>
            <a:ext cx="3949242" cy="2164727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FABAB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네! 괜찮습니다!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월요일 괜찮으신가요?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연락처는 010-0000-0000입니다!</a:t>
            </a:r>
          </a:p>
        </p:txBody>
      </p:sp>
      <p:grpSp>
        <p:nvGrpSpPr>
          <p:cNvPr id="43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4" name="자유형 43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5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6" name="이등변 삼각형 4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7" name="자유형 4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8" name="자유형 4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9" name="TextBox 48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20" name="그림 7321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61243" y="3536989"/>
            <a:ext cx="5576600" cy="30366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73221" name="직사각형 73220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3222" name="직선 연결선 73221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3223" name="직선 연결선 73222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72456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73225" name="직사각형 73224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3226" name="직선 연결선 73225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3227" name="직선 연결선 73226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73230" name="TextBox 73229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3231" name="TextBox 73230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2464" name="표 72463"/>
          <p:cNvGraphicFramePr/>
          <p:nvPr>
            <p:extLst>
              <p:ext uri="{D42A27DB-BD31-4B8C-83A1-F6EECF244321}">
                <p14:modId xmlns:p14="http://schemas.microsoft.com/office/powerpoint/2010/main" val="3756049496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강사 발신 쪽지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TsendMail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20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3272" name="TextBox 73271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내가 보낸 쪽지들을 확인 할 수 있는 쪽지함이다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체크박스를 이용하여 삭제가 가능하다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3273" name="직사각형 73272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73274" name="TextBox 73273"/>
          <p:cNvSpPr txBox="1"/>
          <p:nvPr/>
        </p:nvSpPr>
        <p:spPr>
          <a:xfrm>
            <a:off x="1003111" y="3670377"/>
            <a:ext cx="1015004" cy="3652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쪽지</a:t>
            </a:r>
          </a:p>
        </p:txBody>
      </p:sp>
      <p:sp>
        <p:nvSpPr>
          <p:cNvPr id="73275" name="TextBox 73274"/>
          <p:cNvSpPr txBox="1"/>
          <p:nvPr/>
        </p:nvSpPr>
        <p:spPr>
          <a:xfrm>
            <a:off x="2145562" y="3638609"/>
            <a:ext cx="1037663" cy="35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보낸 쪽지</a:t>
            </a:r>
          </a:p>
        </p:txBody>
      </p:sp>
      <p:sp>
        <p:nvSpPr>
          <p:cNvPr id="73276" name="직사각형 73275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375984" y="6216289"/>
            <a:ext cx="61943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72509" name="표 72508"/>
          <p:cNvGraphicFramePr/>
          <p:nvPr>
            <p:extLst>
              <p:ext uri="{D42A27DB-BD31-4B8C-83A1-F6EECF244321}">
                <p14:modId xmlns:p14="http://schemas.microsoft.com/office/powerpoint/2010/main" val="1610650358"/>
              </p:ext>
            </p:extLst>
          </p:nvPr>
        </p:nvGraphicFramePr>
        <p:xfrm>
          <a:off x="1260432" y="4275517"/>
          <a:ext cx="4382886" cy="1992234"/>
        </p:xfrm>
        <a:graphic>
          <a:graphicData uri="http://schemas.openxmlformats.org/drawingml/2006/table">
            <a:tbl>
              <a:tblPr firstRow="1" bandRow="1"/>
              <a:tblGrid>
                <a:gridCol w="358592"/>
                <a:gridCol w="800570"/>
                <a:gridCol w="2197998"/>
                <a:gridCol w="1025726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받는 사람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나음악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상담시간 문의 드립니다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03 20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05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홍길동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전화 상담도 가능한가요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?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02 23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34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438" name="직사각형 73437"/>
          <p:cNvSpPr/>
          <p:nvPr/>
        </p:nvSpPr>
        <p:spPr>
          <a:xfrm>
            <a:off x="1365262" y="4678929"/>
            <a:ext cx="132220" cy="152429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73439" name="직사각형 73438"/>
          <p:cNvSpPr/>
          <p:nvPr/>
        </p:nvSpPr>
        <p:spPr>
          <a:xfrm>
            <a:off x="1372383" y="4991773"/>
            <a:ext cx="125101" cy="152485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73440" name="모서리가 둥근 직사각형 73439"/>
          <p:cNvSpPr/>
          <p:nvPr/>
        </p:nvSpPr>
        <p:spPr>
          <a:xfrm>
            <a:off x="5054753" y="3875236"/>
            <a:ext cx="548023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73452" name="TextBox 73451"/>
          <p:cNvSpPr txBox="1"/>
          <p:nvPr/>
        </p:nvSpPr>
        <p:spPr>
          <a:xfrm>
            <a:off x="4211871" y="787777"/>
            <a:ext cx="2186702" cy="2667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</a:p>
        </p:txBody>
      </p:sp>
      <p:sp>
        <p:nvSpPr>
          <p:cNvPr id="73453" name="TextBox 73452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grpSp>
        <p:nvGrpSpPr>
          <p:cNvPr id="40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1" name="자유형 40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2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3" name="이등변 삼각형 42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4" name="자유형 43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5" name="자유형 44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6" name="TextBox 45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8" name="모서리가 둥근 직사각형 75267"/>
          <p:cNvSpPr/>
          <p:nvPr/>
        </p:nvSpPr>
        <p:spPr>
          <a:xfrm>
            <a:off x="642131" y="2639604"/>
            <a:ext cx="5649224" cy="3163728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69" name="직사각형 75268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75272" name="직사각형 75271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74506" name="표 74505"/>
          <p:cNvGraphicFramePr/>
          <p:nvPr/>
        </p:nvGraphicFramePr>
        <p:xfrm>
          <a:off x="1929954" y="2744462"/>
          <a:ext cx="3006860" cy="2642840"/>
        </p:xfrm>
        <a:graphic>
          <a:graphicData uri="http://schemas.openxmlformats.org/drawingml/2006/table">
            <a:tbl>
              <a:tblPr firstRow="1" bandRow="1"/>
              <a:tblGrid>
                <a:gridCol w="1436712"/>
                <a:gridCol w="1570148"/>
              </a:tblGrid>
              <a:tr h="39548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분류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대분류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11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취미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피아노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29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위치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26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수업료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4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인원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2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횟수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/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4604" name="Group 1"/>
          <p:cNvGrpSpPr/>
          <p:nvPr/>
        </p:nvGrpSpPr>
        <p:grpSpPr>
          <a:xfrm>
            <a:off x="775567" y="1226086"/>
            <a:ext cx="5437176" cy="829095"/>
            <a:chOff x="1033954" y="1226083"/>
            <a:chExt cx="7248625" cy="829095"/>
          </a:xfrm>
        </p:grpSpPr>
        <p:sp>
          <p:nvSpPr>
            <p:cNvPr id="75373" name="직사각형 75372"/>
            <p:cNvSpPr/>
            <p:nvPr/>
          </p:nvSpPr>
          <p:spPr>
            <a:xfrm>
              <a:off x="1033954" y="1226083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5374" name="직선 연결선 75373"/>
            <p:cNvCxnSpPr/>
            <p:nvPr/>
          </p:nvCxnSpPr>
          <p:spPr>
            <a:xfrm>
              <a:off x="1033954" y="1226083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5375" name="직선 연결선 75374"/>
            <p:cNvCxnSpPr/>
            <p:nvPr/>
          </p:nvCxnSpPr>
          <p:spPr>
            <a:xfrm flipV="1">
              <a:off x="1045065" y="1240376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aphicFrame>
        <p:nvGraphicFramePr>
          <p:cNvPr id="74608" name="표 74607"/>
          <p:cNvGraphicFramePr/>
          <p:nvPr>
            <p:extLst>
              <p:ext uri="{D42A27DB-BD31-4B8C-83A1-F6EECF244321}">
                <p14:modId xmlns:p14="http://schemas.microsoft.com/office/powerpoint/2010/main" val="2034664127"/>
              </p:ext>
            </p:extLst>
          </p:nvPr>
        </p:nvGraphicFramePr>
        <p:xfrm>
          <a:off x="7043092" y="474877"/>
          <a:ext cx="1716692" cy="1666062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1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강좌개설페이지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NewClass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4952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22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5423" name="TextBox 75422"/>
          <p:cNvSpPr txBox="1"/>
          <p:nvPr/>
        </p:nvSpPr>
        <p:spPr>
          <a:xfrm>
            <a:off x="4171403" y="822674"/>
            <a:ext cx="2170000" cy="260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로그인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1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 </a:t>
            </a:r>
          </a:p>
        </p:txBody>
      </p:sp>
      <p:sp>
        <p:nvSpPr>
          <p:cNvPr id="75424" name="TextBox 75423"/>
          <p:cNvSpPr txBox="1"/>
          <p:nvPr/>
        </p:nvSpPr>
        <p:spPr>
          <a:xfrm>
            <a:off x="655240" y="2260037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취미검색 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  <p:grpSp>
        <p:nvGrpSpPr>
          <p:cNvPr id="74660" name="Group 3"/>
          <p:cNvGrpSpPr/>
          <p:nvPr/>
        </p:nvGrpSpPr>
        <p:grpSpPr>
          <a:xfrm>
            <a:off x="3758597" y="3214541"/>
            <a:ext cx="807732" cy="236685"/>
            <a:chOff x="5010810" y="3214538"/>
            <a:chExt cx="1076836" cy="236685"/>
          </a:xfrm>
        </p:grpSpPr>
        <p:sp>
          <p:nvSpPr>
            <p:cNvPr id="75429" name="모서리가 둥근 직사각형 75428"/>
            <p:cNvSpPr/>
            <p:nvPr/>
          </p:nvSpPr>
          <p:spPr>
            <a:xfrm>
              <a:off x="5010810" y="3214538"/>
              <a:ext cx="1076835" cy="23668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음악</a:t>
              </a:r>
            </a:p>
          </p:txBody>
        </p:sp>
        <p:sp>
          <p:nvSpPr>
            <p:cNvPr id="75430" name="이등변 삼각형 75429"/>
            <p:cNvSpPr/>
            <p:nvPr/>
          </p:nvSpPr>
          <p:spPr>
            <a:xfrm rot="10800000">
              <a:off x="5906572" y="3300301"/>
              <a:ext cx="123898" cy="85762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4663" name="Group 4"/>
          <p:cNvGrpSpPr/>
          <p:nvPr/>
        </p:nvGrpSpPr>
        <p:grpSpPr>
          <a:xfrm>
            <a:off x="3758597" y="4756706"/>
            <a:ext cx="807732" cy="241431"/>
            <a:chOff x="5010810" y="4756703"/>
            <a:chExt cx="1076836" cy="241431"/>
          </a:xfrm>
        </p:grpSpPr>
        <p:sp>
          <p:nvSpPr>
            <p:cNvPr id="75432" name="모서리가 둥근 직사각형 75431"/>
            <p:cNvSpPr/>
            <p:nvPr/>
          </p:nvSpPr>
          <p:spPr>
            <a:xfrm>
              <a:off x="5010810" y="4756703"/>
              <a:ext cx="1076835" cy="24143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5명</a:t>
              </a:r>
            </a:p>
          </p:txBody>
        </p:sp>
        <p:sp>
          <p:nvSpPr>
            <p:cNvPr id="75433" name="이등변 삼각형 75432"/>
            <p:cNvSpPr/>
            <p:nvPr/>
          </p:nvSpPr>
          <p:spPr>
            <a:xfrm rot="10800000">
              <a:off x="5906572" y="4845649"/>
              <a:ext cx="123898" cy="87381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4666" name="Group 5"/>
          <p:cNvGrpSpPr/>
          <p:nvPr/>
        </p:nvGrpSpPr>
        <p:grpSpPr>
          <a:xfrm>
            <a:off x="3758597" y="4386685"/>
            <a:ext cx="807732" cy="238192"/>
            <a:chOff x="5010810" y="4386685"/>
            <a:chExt cx="1076836" cy="238192"/>
          </a:xfrm>
        </p:grpSpPr>
        <p:sp>
          <p:nvSpPr>
            <p:cNvPr id="75435" name="모서리가 둥근 직사각형 75434"/>
            <p:cNvSpPr/>
            <p:nvPr/>
          </p:nvSpPr>
          <p:spPr>
            <a:xfrm>
              <a:off x="5010810" y="4386685"/>
              <a:ext cx="1076835" cy="238192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00,000원</a:t>
              </a:r>
            </a:p>
          </p:txBody>
        </p:sp>
        <p:sp>
          <p:nvSpPr>
            <p:cNvPr id="75436" name="이등변 삼각형 75435"/>
            <p:cNvSpPr/>
            <p:nvPr/>
          </p:nvSpPr>
          <p:spPr>
            <a:xfrm rot="10800000">
              <a:off x="5906572" y="4472447"/>
              <a:ext cx="123898" cy="87326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4669" name="Group 6"/>
          <p:cNvGrpSpPr/>
          <p:nvPr/>
        </p:nvGrpSpPr>
        <p:grpSpPr>
          <a:xfrm>
            <a:off x="3759811" y="3986458"/>
            <a:ext cx="806517" cy="238192"/>
            <a:chOff x="5012429" y="3986458"/>
            <a:chExt cx="1075216" cy="238192"/>
          </a:xfrm>
        </p:grpSpPr>
        <p:sp>
          <p:nvSpPr>
            <p:cNvPr id="75438" name="모서리가 둥근 직사각형 75437"/>
            <p:cNvSpPr/>
            <p:nvPr/>
          </p:nvSpPr>
          <p:spPr>
            <a:xfrm>
              <a:off x="5012429" y="3986458"/>
              <a:ext cx="1075216" cy="238192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서울시</a:t>
              </a:r>
            </a:p>
          </p:txBody>
        </p:sp>
        <p:sp>
          <p:nvSpPr>
            <p:cNvPr id="75439" name="이등변 삼각형 75438"/>
            <p:cNvSpPr/>
            <p:nvPr/>
          </p:nvSpPr>
          <p:spPr>
            <a:xfrm rot="10800000">
              <a:off x="5906572" y="4073785"/>
              <a:ext cx="125517" cy="87326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4672" name="Group 7"/>
          <p:cNvGrpSpPr/>
          <p:nvPr/>
        </p:nvGrpSpPr>
        <p:grpSpPr>
          <a:xfrm>
            <a:off x="3769318" y="5085461"/>
            <a:ext cx="804171" cy="242994"/>
            <a:chOff x="5025103" y="5085461"/>
            <a:chExt cx="1072089" cy="242994"/>
          </a:xfrm>
        </p:grpSpPr>
        <p:sp>
          <p:nvSpPr>
            <p:cNvPr id="75444" name="모서리가 둥근 직사각형 75443"/>
            <p:cNvSpPr/>
            <p:nvPr/>
          </p:nvSpPr>
          <p:spPr>
            <a:xfrm>
              <a:off x="5025103" y="5085461"/>
              <a:ext cx="1072089" cy="242994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협의 가능</a:t>
              </a:r>
            </a:p>
          </p:txBody>
        </p:sp>
        <p:sp>
          <p:nvSpPr>
            <p:cNvPr id="75445" name="이등변 삼각형 75444"/>
            <p:cNvSpPr/>
            <p:nvPr/>
          </p:nvSpPr>
          <p:spPr>
            <a:xfrm rot="10800000">
              <a:off x="5920866" y="5176025"/>
              <a:ext cx="123898" cy="87326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446" name="TextBox 75445"/>
          <p:cNvSpPr txBox="1"/>
          <p:nvPr/>
        </p:nvSpPr>
        <p:spPr>
          <a:xfrm>
            <a:off x="7015701" y="2344474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5447" name="TextBox 75446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sp>
        <p:nvSpPr>
          <p:cNvPr id="75448" name="TextBox 75447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선생님 회원이 강좌를 신설하는 페이지이다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5449" name="직사각형 75448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75450" name="모서리가 둥근 직사각형 75449"/>
          <p:cNvSpPr/>
          <p:nvPr/>
        </p:nvSpPr>
        <p:spPr>
          <a:xfrm>
            <a:off x="3141510" y="5476198"/>
            <a:ext cx="782256" cy="26683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Segoe UI"/>
                <a:ea typeface="Arial"/>
              </a:rPr>
              <a:t>등록하기</a:t>
            </a:r>
          </a:p>
        </p:txBody>
      </p:sp>
      <p:grpSp>
        <p:nvGrpSpPr>
          <p:cNvPr id="41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2" name="자유형 41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3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4" name="이등변 삼각형 43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5" name="자유형 44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6" name="자유형 45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47" name="TextBox 46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2" name="모서리가 둥근 직사각형 76291"/>
          <p:cNvSpPr/>
          <p:nvPr/>
        </p:nvSpPr>
        <p:spPr>
          <a:xfrm>
            <a:off x="651640" y="2639604"/>
            <a:ext cx="5648051" cy="3163728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93" name="직사각형 76292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76296" name="직사각형 76295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75530" name="표 75529"/>
          <p:cNvGraphicFramePr/>
          <p:nvPr/>
        </p:nvGraphicFramePr>
        <p:xfrm>
          <a:off x="2193223" y="3097008"/>
          <a:ext cx="3005688" cy="2530109"/>
        </p:xfrm>
        <a:graphic>
          <a:graphicData uri="http://schemas.openxmlformats.org/drawingml/2006/table">
            <a:tbl>
              <a:tblPr firstRow="1" bandRow="1"/>
              <a:tblGrid>
                <a:gridCol w="1435540"/>
                <a:gridCol w="1570148"/>
              </a:tblGrid>
              <a:tr h="36370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분류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480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대분류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81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취미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피아노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613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위치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수업료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193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인원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534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횟수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/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5628" name="Group 1"/>
          <p:cNvGrpSpPr/>
          <p:nvPr/>
        </p:nvGrpSpPr>
        <p:grpSpPr>
          <a:xfrm>
            <a:off x="775567" y="1226086"/>
            <a:ext cx="5437176" cy="829095"/>
            <a:chOff x="1033954" y="1226083"/>
            <a:chExt cx="7248625" cy="829095"/>
          </a:xfrm>
        </p:grpSpPr>
        <p:sp>
          <p:nvSpPr>
            <p:cNvPr id="76397" name="직사각형 76396"/>
            <p:cNvSpPr/>
            <p:nvPr/>
          </p:nvSpPr>
          <p:spPr>
            <a:xfrm>
              <a:off x="1033954" y="1226083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6398" name="직선 연결선 76397"/>
            <p:cNvCxnSpPr/>
            <p:nvPr/>
          </p:nvCxnSpPr>
          <p:spPr>
            <a:xfrm>
              <a:off x="1033954" y="1226083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6399" name="직선 연결선 76398"/>
            <p:cNvCxnSpPr/>
            <p:nvPr/>
          </p:nvCxnSpPr>
          <p:spPr>
            <a:xfrm flipV="1">
              <a:off x="1045065" y="1240376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aphicFrame>
        <p:nvGraphicFramePr>
          <p:cNvPr id="75632" name="표 75631"/>
          <p:cNvGraphicFramePr/>
          <p:nvPr>
            <p:extLst>
              <p:ext uri="{D42A27DB-BD31-4B8C-83A1-F6EECF244321}">
                <p14:modId xmlns:p14="http://schemas.microsoft.com/office/powerpoint/2010/main" val="2360564300"/>
              </p:ext>
            </p:extLst>
          </p:nvPr>
        </p:nvGraphicFramePr>
        <p:xfrm>
          <a:off x="7043092" y="474877"/>
          <a:ext cx="1716692" cy="1666062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강좌관리페이지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Class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4952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6447" name="TextBox 76446"/>
          <p:cNvSpPr txBox="1"/>
          <p:nvPr/>
        </p:nvSpPr>
        <p:spPr>
          <a:xfrm>
            <a:off x="4821263" y="822674"/>
            <a:ext cx="1520140" cy="260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로그인 l 회원가입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100" b="1" i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 </a:t>
            </a:r>
          </a:p>
        </p:txBody>
      </p:sp>
      <p:sp>
        <p:nvSpPr>
          <p:cNvPr id="76448" name="TextBox 76447"/>
          <p:cNvSpPr txBox="1"/>
          <p:nvPr/>
        </p:nvSpPr>
        <p:spPr>
          <a:xfrm>
            <a:off x="655240" y="2260037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메인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취미 컨설턴트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 취미검색      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   커뮤니티</a:t>
            </a:r>
          </a:p>
        </p:txBody>
      </p:sp>
      <p:grpSp>
        <p:nvGrpSpPr>
          <p:cNvPr id="75684" name="Group 3"/>
          <p:cNvGrpSpPr/>
          <p:nvPr/>
        </p:nvGrpSpPr>
        <p:grpSpPr>
          <a:xfrm>
            <a:off x="4005238" y="3538549"/>
            <a:ext cx="802916" cy="238248"/>
            <a:chOff x="5339622" y="3538549"/>
            <a:chExt cx="1070415" cy="238248"/>
          </a:xfrm>
        </p:grpSpPr>
        <p:sp>
          <p:nvSpPr>
            <p:cNvPr id="76453" name="모서리가 둥근 직사각형 76452"/>
            <p:cNvSpPr/>
            <p:nvPr/>
          </p:nvSpPr>
          <p:spPr>
            <a:xfrm>
              <a:off x="5339622" y="3538549"/>
              <a:ext cx="1070414" cy="238248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음악</a:t>
              </a:r>
            </a:p>
          </p:txBody>
        </p:sp>
        <p:sp>
          <p:nvSpPr>
            <p:cNvPr id="76454" name="이등변 삼각형 76453"/>
            <p:cNvSpPr/>
            <p:nvPr/>
          </p:nvSpPr>
          <p:spPr>
            <a:xfrm rot="10800000">
              <a:off x="6235329" y="3627495"/>
              <a:ext cx="123898" cy="71468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5687" name="Group 4"/>
          <p:cNvGrpSpPr/>
          <p:nvPr/>
        </p:nvGrpSpPr>
        <p:grpSpPr>
          <a:xfrm>
            <a:off x="4007585" y="5034654"/>
            <a:ext cx="807731" cy="236629"/>
            <a:chOff x="5342749" y="5034651"/>
            <a:chExt cx="1076835" cy="236629"/>
          </a:xfrm>
        </p:grpSpPr>
        <p:sp>
          <p:nvSpPr>
            <p:cNvPr id="76456" name="모서리가 둥근 직사각형 76455"/>
            <p:cNvSpPr/>
            <p:nvPr/>
          </p:nvSpPr>
          <p:spPr>
            <a:xfrm>
              <a:off x="5342749" y="5034651"/>
              <a:ext cx="1076835" cy="236629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5명</a:t>
              </a:r>
            </a:p>
          </p:txBody>
        </p:sp>
        <p:sp>
          <p:nvSpPr>
            <p:cNvPr id="76457" name="이등변 삼각형 76456"/>
            <p:cNvSpPr/>
            <p:nvPr/>
          </p:nvSpPr>
          <p:spPr>
            <a:xfrm rot="10800000">
              <a:off x="6238512" y="5122033"/>
              <a:ext cx="123898" cy="73032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5690" name="Group 5"/>
          <p:cNvGrpSpPr/>
          <p:nvPr/>
        </p:nvGrpSpPr>
        <p:grpSpPr>
          <a:xfrm>
            <a:off x="4004024" y="4682055"/>
            <a:ext cx="804130" cy="236685"/>
            <a:chOff x="5338003" y="4682052"/>
            <a:chExt cx="1072034" cy="236685"/>
          </a:xfrm>
        </p:grpSpPr>
        <p:sp>
          <p:nvSpPr>
            <p:cNvPr id="76459" name="모서리가 둥근 직사각형 76458"/>
            <p:cNvSpPr/>
            <p:nvPr/>
          </p:nvSpPr>
          <p:spPr>
            <a:xfrm>
              <a:off x="5338003" y="4682052"/>
              <a:ext cx="1072034" cy="23668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00,000원</a:t>
              </a:r>
            </a:p>
          </p:txBody>
        </p:sp>
        <p:sp>
          <p:nvSpPr>
            <p:cNvPr id="76460" name="이등변 삼각형 76459"/>
            <p:cNvSpPr/>
            <p:nvPr/>
          </p:nvSpPr>
          <p:spPr>
            <a:xfrm rot="10800000">
              <a:off x="6233765" y="4774180"/>
              <a:ext cx="123898" cy="71468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5693" name="Group 6"/>
          <p:cNvGrpSpPr/>
          <p:nvPr/>
        </p:nvGrpSpPr>
        <p:grpSpPr>
          <a:xfrm>
            <a:off x="4013572" y="4291377"/>
            <a:ext cx="808905" cy="236629"/>
            <a:chOff x="5350733" y="4291374"/>
            <a:chExt cx="1078399" cy="236629"/>
          </a:xfrm>
        </p:grpSpPr>
        <p:sp>
          <p:nvSpPr>
            <p:cNvPr id="76462" name="모서리가 둥근 직사각형 76461"/>
            <p:cNvSpPr/>
            <p:nvPr/>
          </p:nvSpPr>
          <p:spPr>
            <a:xfrm>
              <a:off x="5350733" y="4291374"/>
              <a:ext cx="1078399" cy="236629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서울시</a:t>
              </a:r>
            </a:p>
          </p:txBody>
        </p:sp>
        <p:sp>
          <p:nvSpPr>
            <p:cNvPr id="76463" name="이등변 삼각형 76462"/>
            <p:cNvSpPr/>
            <p:nvPr/>
          </p:nvSpPr>
          <p:spPr>
            <a:xfrm rot="10800000">
              <a:off x="6246496" y="4383502"/>
              <a:ext cx="123842" cy="71468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5696" name="Group 7"/>
          <p:cNvGrpSpPr/>
          <p:nvPr/>
        </p:nvGrpSpPr>
        <p:grpSpPr>
          <a:xfrm>
            <a:off x="4004024" y="5377705"/>
            <a:ext cx="804130" cy="236685"/>
            <a:chOff x="5338003" y="5377702"/>
            <a:chExt cx="1072034" cy="236685"/>
          </a:xfrm>
        </p:grpSpPr>
        <p:sp>
          <p:nvSpPr>
            <p:cNvPr id="76468" name="모서리가 둥근 직사각형 76467"/>
            <p:cNvSpPr/>
            <p:nvPr/>
          </p:nvSpPr>
          <p:spPr>
            <a:xfrm>
              <a:off x="5338003" y="5377702"/>
              <a:ext cx="1072034" cy="23668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협의 가능</a:t>
              </a:r>
            </a:p>
          </p:txBody>
        </p:sp>
        <p:sp>
          <p:nvSpPr>
            <p:cNvPr id="76469" name="이등변 삼각형 76468"/>
            <p:cNvSpPr/>
            <p:nvPr/>
          </p:nvSpPr>
          <p:spPr>
            <a:xfrm rot="10800000">
              <a:off x="6233765" y="5461901"/>
              <a:ext cx="123898" cy="71468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6470" name="TextBox 76469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6471" name="TextBox 76470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sp>
        <p:nvSpPr>
          <p:cNvPr id="76472" name="TextBox 76471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선생님 회원이 강좌를 개설 혹은 관리 할 수 있는 페이지이다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6473" name="직사각형 76472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76474" name="모서리가 둥근 직사각형 76473"/>
          <p:cNvSpPr/>
          <p:nvPr/>
        </p:nvSpPr>
        <p:spPr>
          <a:xfrm>
            <a:off x="824401" y="3054127"/>
            <a:ext cx="1043610" cy="46538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80808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피아노 기초</a:t>
            </a:r>
          </a:p>
        </p:txBody>
      </p:sp>
      <p:sp>
        <p:nvSpPr>
          <p:cNvPr id="76475" name="모서리가 둥근 직사각형 76474"/>
          <p:cNvSpPr/>
          <p:nvPr/>
        </p:nvSpPr>
        <p:spPr>
          <a:xfrm>
            <a:off x="824401" y="3583050"/>
            <a:ext cx="1043610" cy="4637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80808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피아노 중급</a:t>
            </a:r>
          </a:p>
        </p:txBody>
      </p:sp>
      <p:sp>
        <p:nvSpPr>
          <p:cNvPr id="76476" name="모서리가 둥근 직사각형 76475"/>
          <p:cNvSpPr/>
          <p:nvPr/>
        </p:nvSpPr>
        <p:spPr>
          <a:xfrm>
            <a:off x="824401" y="4110301"/>
            <a:ext cx="1043610" cy="46376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74" cap="flat" cmpd="sng" algn="ctr">
            <a:solidFill>
              <a:srgbClr val="80808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재즈 피아노</a:t>
            </a:r>
          </a:p>
        </p:txBody>
      </p:sp>
      <p:sp>
        <p:nvSpPr>
          <p:cNvPr id="76477" name="모서리가 둥근 직사각형 76476"/>
          <p:cNvSpPr/>
          <p:nvPr/>
        </p:nvSpPr>
        <p:spPr>
          <a:xfrm>
            <a:off x="766018" y="2996844"/>
            <a:ext cx="1165109" cy="61468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5" name="자유형 44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6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7" name="이등변 삼각형 46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8" name="자유형 47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" name="자유형 48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0" name="TextBox 49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77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6" name="직사각형 7731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7317" name="직선 연결선 7731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7318" name="직선 연결선 7731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76551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77320" name="직사각형 7731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7321" name="직선 연결선 7732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7322" name="직선 연결선 7732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77325" name="TextBox 77324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7326" name="TextBox 77325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6559" name="표 76558"/>
          <p:cNvGraphicFramePr/>
          <p:nvPr>
            <p:extLst>
              <p:ext uri="{D42A27DB-BD31-4B8C-83A1-F6EECF244321}">
                <p14:modId xmlns:p14="http://schemas.microsoft.com/office/powerpoint/2010/main" val="32567592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학생관리 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StudentClass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24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7367" name="TextBox 77366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학생들이 선생님 회원의 해당 강좌에 신청한 현황을 알 수 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 페이지에서 선생님회원은 학생회원들의 수강신청을 관리 할 수 있다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7368" name="직사각형 77367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pic>
        <p:nvPicPr>
          <p:cNvPr id="77369" name="그림 7736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75469" y="3476631"/>
            <a:ext cx="5617100" cy="30334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77370" name="TextBox 77369"/>
          <p:cNvSpPr txBox="1"/>
          <p:nvPr/>
        </p:nvSpPr>
        <p:spPr>
          <a:xfrm>
            <a:off x="935180" y="3638609"/>
            <a:ext cx="1225879" cy="358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 기초</a:t>
            </a:r>
          </a:p>
        </p:txBody>
      </p:sp>
      <p:sp>
        <p:nvSpPr>
          <p:cNvPr id="77371" name="직사각형 77370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375984" y="6216289"/>
            <a:ext cx="61943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graphicFrame>
        <p:nvGraphicFramePr>
          <p:cNvPr id="76604" name="표 76603"/>
          <p:cNvGraphicFramePr/>
          <p:nvPr>
            <p:extLst>
              <p:ext uri="{D42A27DB-BD31-4B8C-83A1-F6EECF244321}">
                <p14:modId xmlns:p14="http://schemas.microsoft.com/office/powerpoint/2010/main" val="2240282107"/>
              </p:ext>
            </p:extLst>
          </p:nvPr>
        </p:nvGraphicFramePr>
        <p:xfrm>
          <a:off x="1260433" y="4275517"/>
          <a:ext cx="4382844" cy="1908998"/>
        </p:xfrm>
        <a:graphic>
          <a:graphicData uri="http://schemas.openxmlformats.org/drawingml/2006/table">
            <a:tbl>
              <a:tblPr firstRow="1" bandRow="1"/>
              <a:tblGrid>
                <a:gridCol w="358592"/>
                <a:gridCol w="1123395"/>
                <a:gridCol w="1480814"/>
                <a:gridCol w="1420043"/>
              </a:tblGrid>
              <a:tr h="31764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학생명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진행사항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김학생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04 13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00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수강신청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최학생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07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03 18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: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신청 완료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209"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kumimoji="1" lang="ko-KR" altLang="en-US" sz="12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68589" marR="68589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533" name="직사각형 77532"/>
          <p:cNvSpPr/>
          <p:nvPr/>
        </p:nvSpPr>
        <p:spPr>
          <a:xfrm>
            <a:off x="1365262" y="4678929"/>
            <a:ext cx="132220" cy="152429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77534" name="직사각형 77533"/>
          <p:cNvSpPr/>
          <p:nvPr/>
        </p:nvSpPr>
        <p:spPr>
          <a:xfrm>
            <a:off x="1372383" y="4991773"/>
            <a:ext cx="125101" cy="152485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12674" cap="flat" cmpd="sng" algn="ctr">
            <a:solidFill>
              <a:srgbClr val="A6A6A6"/>
            </a:solidFill>
            <a:prstDash val="solid"/>
            <a:miter/>
          </a:ln>
        </p:spPr>
      </p:sp>
      <p:sp>
        <p:nvSpPr>
          <p:cNvPr id="77535" name="모서리가 둥근 직사각형 77534"/>
          <p:cNvSpPr/>
          <p:nvPr/>
        </p:nvSpPr>
        <p:spPr>
          <a:xfrm>
            <a:off x="4946714" y="3876857"/>
            <a:ext cx="651681" cy="219153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수강취소</a:t>
            </a:r>
          </a:p>
        </p:txBody>
      </p:sp>
      <p:grpSp>
        <p:nvGrpSpPr>
          <p:cNvPr id="76768" name="Group 2"/>
          <p:cNvGrpSpPr/>
          <p:nvPr/>
        </p:nvGrpSpPr>
        <p:grpSpPr>
          <a:xfrm>
            <a:off x="1305706" y="4391434"/>
            <a:ext cx="251332" cy="379567"/>
            <a:chOff x="1740715" y="4391431"/>
            <a:chExt cx="335066" cy="379567"/>
          </a:xfrm>
        </p:grpSpPr>
        <p:cxnSp>
          <p:nvCxnSpPr>
            <p:cNvPr id="77540" name="직선 연결선 77539"/>
            <p:cNvCxnSpPr/>
            <p:nvPr/>
          </p:nvCxnSpPr>
          <p:spPr>
            <a:xfrm>
              <a:off x="1740715" y="4605837"/>
              <a:ext cx="187382" cy="165160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  <p:cxnSp>
          <p:nvCxnSpPr>
            <p:cNvPr id="77541" name="직선 연결선 77540"/>
            <p:cNvCxnSpPr/>
            <p:nvPr/>
          </p:nvCxnSpPr>
          <p:spPr>
            <a:xfrm flipH="1">
              <a:off x="1928097" y="4391431"/>
              <a:ext cx="147683" cy="379567"/>
            </a:xfrm>
            <a:prstGeom prst="line">
              <a:avLst/>
            </a:prstGeom>
            <a:ln w="28587" cap="flat" cmpd="sng" algn="ctr">
              <a:solidFill>
                <a:srgbClr val="FF0000"/>
              </a:solidFill>
              <a:prstDash val="solid"/>
              <a:miter/>
            </a:ln>
          </p:spPr>
        </p:cxnSp>
      </p:grpSp>
      <p:sp>
        <p:nvSpPr>
          <p:cNvPr id="77550" name="TextBox 77549"/>
          <p:cNvSpPr txBox="1"/>
          <p:nvPr/>
        </p:nvSpPr>
        <p:spPr>
          <a:xfrm>
            <a:off x="4150568" y="797272"/>
            <a:ext cx="2190835" cy="266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Gulim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  <a:r>
              <a:rPr kumimoji="1" lang="ko-KR" altLang="en-US" sz="1200" b="1" i="0" dirty="0">
                <a:solidFill>
                  <a:srgbClr val="FF0000">
                    <a:alpha val="100000"/>
                  </a:srgbClr>
                </a:solidFill>
                <a:latin typeface="Gulim"/>
                <a:ea typeface="Gulim"/>
              </a:rPr>
              <a:t>My page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Gulim"/>
                <a:ea typeface="Gulim"/>
              </a:rPr>
              <a:t> </a:t>
            </a:r>
          </a:p>
        </p:txBody>
      </p:sp>
      <p:sp>
        <p:nvSpPr>
          <p:cNvPr id="77551" name="TextBox 77550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커뮤니티</a:t>
            </a:r>
          </a:p>
        </p:txBody>
      </p:sp>
      <p:sp>
        <p:nvSpPr>
          <p:cNvPr id="77552" name="TextBox 77551"/>
          <p:cNvSpPr txBox="1"/>
          <p:nvPr/>
        </p:nvSpPr>
        <p:spPr>
          <a:xfrm>
            <a:off x="2070510" y="3627498"/>
            <a:ext cx="1198489" cy="3684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 중급</a:t>
            </a:r>
          </a:p>
        </p:txBody>
      </p:sp>
      <p:sp>
        <p:nvSpPr>
          <p:cNvPr id="77556" name="모서리가 둥근 직사각형 77555"/>
          <p:cNvSpPr/>
          <p:nvPr/>
        </p:nvSpPr>
        <p:spPr>
          <a:xfrm>
            <a:off x="4139844" y="3876857"/>
            <a:ext cx="672263" cy="21008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수강신청</a:t>
            </a:r>
          </a:p>
        </p:txBody>
      </p:sp>
      <p:sp>
        <p:nvSpPr>
          <p:cNvPr id="77557" name="모서리가 둥근 직사각형 77556"/>
          <p:cNvSpPr/>
          <p:nvPr/>
        </p:nvSpPr>
        <p:spPr>
          <a:xfrm>
            <a:off x="4103831" y="3789130"/>
            <a:ext cx="1555866" cy="422448"/>
          </a:xfrm>
          <a:prstGeom prst="roundRect">
            <a:avLst>
              <a:gd name="adj" fmla="val 16667"/>
            </a:avLst>
          </a:prstGeom>
          <a:solidFill>
            <a:srgbClr val="BED7EE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6790" name="Group 4"/>
          <p:cNvGrpSpPr/>
          <p:nvPr/>
        </p:nvGrpSpPr>
        <p:grpSpPr>
          <a:xfrm>
            <a:off x="6922154" y="4653445"/>
            <a:ext cx="1810800" cy="1396045"/>
            <a:chOff x="9248191" y="4677306"/>
            <a:chExt cx="2414086" cy="1396045"/>
          </a:xfrm>
        </p:grpSpPr>
        <p:sp>
          <p:nvSpPr>
            <p:cNvPr id="77559" name="직사각형 77558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9248191" y="4915555"/>
              <a:ext cx="2414086" cy="115779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7560" name="TextBox 77559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9988341" y="5052127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 dirty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수강신청 하시겠습니까?</a:t>
              </a:r>
            </a:p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endParaRPr>
            </a:p>
          </p:txBody>
        </p:sp>
        <p:sp>
          <p:nvSpPr>
            <p:cNvPr id="77561" name="TextBox 77560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248191" y="4677306"/>
              <a:ext cx="2414086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CONFIRM</a:t>
              </a:r>
            </a:p>
          </p:txBody>
        </p:sp>
        <p:sp>
          <p:nvSpPr>
            <p:cNvPr id="77562" name="자유형 77561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11451054" y="4748776"/>
              <a:ext cx="98493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7564" name="자유형 77563" descr="&lt;SmartSettings&gt;&lt;SmartResize anchorLeft=&quot;Absolute&quot; anchorTop=&quot;Absolute&quot; anchorRight=&quot;None&quot; anchorBottom=&quot;None&quot; /&gt;&lt;/SmartSettings&gt;"/>
            <p:cNvSpPr/>
            <p:nvPr/>
          </p:nvSpPr>
          <p:spPr>
            <a:xfrm>
              <a:off x="9456289" y="5087080"/>
              <a:ext cx="397043" cy="393860"/>
            </a:xfrm>
            <a:custGeom>
              <a:avLst/>
              <a:gdLst>
                <a:gd name="T0" fmla="*/ 0 w 250"/>
                <a:gd name="T1" fmla="*/ 0 h 248"/>
                <a:gd name="T2" fmla="*/ 250 w 250"/>
                <a:gd name="T3" fmla="*/ 248 h 248"/>
              </a:gdLst>
              <a:ahLst/>
              <a:cxnLst/>
              <a:rect l="T0" t="T1" r="T2" b="T3"/>
              <a:pathLst>
                <a:path w="250" h="248">
                  <a:moveTo>
                    <a:pt x="125" y="52"/>
                  </a:moveTo>
                  <a:cubicBezTo>
                    <a:pt x="116" y="52"/>
                    <a:pt x="109" y="59"/>
                    <a:pt x="109" y="68"/>
                  </a:cubicBezTo>
                  <a:cubicBezTo>
                    <a:pt x="109" y="76"/>
                    <a:pt x="116" y="84"/>
                    <a:pt x="125" y="84"/>
                  </a:cubicBezTo>
                  <a:cubicBezTo>
                    <a:pt x="134" y="84"/>
                    <a:pt x="141" y="76"/>
                    <a:pt x="141" y="68"/>
                  </a:cubicBezTo>
                  <a:cubicBezTo>
                    <a:pt x="141" y="59"/>
                    <a:pt x="134" y="52"/>
                    <a:pt x="125" y="52"/>
                  </a:cubicBezTo>
                  <a:lnTo>
                    <a:pt x="125" y="52"/>
                  </a:lnTo>
                  <a:close/>
                  <a:moveTo>
                    <a:pt x="112" y="102"/>
                  </a:moveTo>
                  <a:lnTo>
                    <a:pt x="112" y="192"/>
                  </a:lnTo>
                  <a:lnTo>
                    <a:pt x="138" y="192"/>
                  </a:lnTo>
                  <a:lnTo>
                    <a:pt x="138" y="102"/>
                  </a:lnTo>
                  <a:lnTo>
                    <a:pt x="112" y="102"/>
                  </a:lnTo>
                  <a:lnTo>
                    <a:pt x="112" y="102"/>
                  </a:lnTo>
                  <a:close/>
                  <a:moveTo>
                    <a:pt x="250" y="124"/>
                  </a:moveTo>
                  <a:cubicBezTo>
                    <a:pt x="250" y="193"/>
                    <a:pt x="194" y="248"/>
                    <a:pt x="125" y="248"/>
                  </a:cubicBezTo>
                  <a:cubicBezTo>
                    <a:pt x="56" y="248"/>
                    <a:pt x="0" y="193"/>
                    <a:pt x="0" y="124"/>
                  </a:cubicBezTo>
                  <a:cubicBezTo>
                    <a:pt x="0" y="55"/>
                    <a:pt x="56" y="0"/>
                    <a:pt x="125" y="0"/>
                  </a:cubicBezTo>
                  <a:cubicBezTo>
                    <a:pt x="194" y="0"/>
                    <a:pt x="250" y="55"/>
                    <a:pt x="250" y="124"/>
                  </a:cubicBezTo>
                  <a:lnTo>
                    <a:pt x="250" y="124"/>
                  </a:lnTo>
                  <a:close/>
                </a:path>
              </a:pathLst>
            </a:custGeom>
            <a:noFill/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6800" name="모서리가 둥근 직사각형 76799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811014" y="5692165"/>
              <a:ext cx="851263" cy="25254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아니요</a:t>
              </a:r>
            </a:p>
          </p:txBody>
        </p:sp>
        <p:sp>
          <p:nvSpPr>
            <p:cNvPr id="76804" name="모서리가 둥근 직사각형 76803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0034405" y="5704895"/>
              <a:ext cx="662260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Segoe UI"/>
                  <a:ea typeface="Arial"/>
                </a:rPr>
                <a:t>네</a:t>
              </a: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-253719" y="-12674"/>
            <a:ext cx="3724630" cy="841714"/>
            <a:chOff x="-338249" y="-12674"/>
            <a:chExt cx="4965528" cy="841714"/>
          </a:xfrm>
        </p:grpSpPr>
        <p:sp>
          <p:nvSpPr>
            <p:cNvPr id="46" name="자유형 45"/>
            <p:cNvSpPr/>
            <p:nvPr/>
          </p:nvSpPr>
          <p:spPr>
            <a:xfrm>
              <a:off x="775048" y="379567"/>
              <a:ext cx="3852231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7" name="Group 5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8" name="이등변 삼각형 4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0" name="자유형 4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1" name="TextBox 50"/>
          <p:cNvSpPr txBox="1"/>
          <p:nvPr/>
        </p:nvSpPr>
        <p:spPr>
          <a:xfrm>
            <a:off x="1456984" y="367895"/>
            <a:ext cx="1817226" cy="339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3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MyPage 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- 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강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사</a:t>
            </a:r>
            <a:endParaRPr kumimoji="1" lang="ko-KR" altLang="en-US" sz="2400" b="0" i="0" dirty="0">
              <a:solidFill>
                <a:srgbClr val="000000">
                  <a:alpha val="100000"/>
                </a:srgbClr>
              </a:solidFill>
              <a:latin typeface="tvN 즐거운이야기 Bold"/>
              <a:ea typeface="tvN 즐거운이야기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57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직사각형 77827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7829" name="직선 연결선 77828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7830" name="직선 연결선 77829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77831" name="Group 1"/>
          <p:cNvGrpSpPr/>
          <p:nvPr/>
        </p:nvGrpSpPr>
        <p:grpSpPr>
          <a:xfrm>
            <a:off x="506310" y="1297554"/>
            <a:ext cx="5705219" cy="1896383"/>
            <a:chOff x="674990" y="1297551"/>
            <a:chExt cx="7605969" cy="1896383"/>
          </a:xfrm>
        </p:grpSpPr>
        <p:sp>
          <p:nvSpPr>
            <p:cNvPr id="77832" name="직사각형 77831"/>
            <p:cNvSpPr/>
            <p:nvPr/>
          </p:nvSpPr>
          <p:spPr>
            <a:xfrm>
              <a:off x="674990" y="1297551"/>
              <a:ext cx="7605969" cy="1896383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7833" name="직선 연결선 77832"/>
            <p:cNvCxnSpPr/>
            <p:nvPr/>
          </p:nvCxnSpPr>
          <p:spPr>
            <a:xfrm>
              <a:off x="674990" y="1297551"/>
              <a:ext cx="7605969" cy="1896383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7834" name="직선 연결선 77833"/>
            <p:cNvCxnSpPr/>
            <p:nvPr/>
          </p:nvCxnSpPr>
          <p:spPr>
            <a:xfrm flipV="1">
              <a:off x="687721" y="1329322"/>
              <a:ext cx="7593238" cy="1864613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7837" name="Group 2"/>
          <p:cNvGrpSpPr/>
          <p:nvPr/>
        </p:nvGrpSpPr>
        <p:grpSpPr>
          <a:xfrm>
            <a:off x="1076948" y="3787909"/>
            <a:ext cx="4799819" cy="1148304"/>
            <a:chOff x="1435743" y="3787909"/>
            <a:chExt cx="6398926" cy="1148304"/>
          </a:xfrm>
        </p:grpSpPr>
        <p:sp>
          <p:nvSpPr>
            <p:cNvPr id="77838" name="직사각형 77837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435743" y="3864124"/>
              <a:ext cx="6398926" cy="1072089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7839" name="TextBox 77838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488173" y="3787909"/>
              <a:ext cx="728983" cy="14450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취미 선택</a:t>
              </a:r>
            </a:p>
          </p:txBody>
        </p:sp>
      </p:grpSp>
      <p:sp>
        <p:nvSpPr>
          <p:cNvPr id="77840" name="TextBox 77839"/>
          <p:cNvSpPr txBox="1"/>
          <p:nvPr/>
        </p:nvSpPr>
        <p:spPr>
          <a:xfrm>
            <a:off x="1261604" y="4185325"/>
            <a:ext cx="320479" cy="2160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</a:t>
            </a: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844" name="TextBox 77843"/>
          <p:cNvSpPr txBox="1"/>
          <p:nvPr/>
        </p:nvSpPr>
        <p:spPr>
          <a:xfrm>
            <a:off x="2867521" y="3452789"/>
            <a:ext cx="1543342" cy="254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취미를 찾아 드립니다.</a:t>
            </a:r>
          </a:p>
        </p:txBody>
      </p:sp>
      <p:sp>
        <p:nvSpPr>
          <p:cNvPr id="77845" name="직사각형 77844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77847" name="자유형 77846"/>
          <p:cNvSpPr/>
          <p:nvPr/>
        </p:nvSpPr>
        <p:spPr>
          <a:xfrm>
            <a:off x="551583" y="365276"/>
            <a:ext cx="2687936" cy="433615"/>
          </a:xfrm>
          <a:custGeom>
            <a:avLst/>
            <a:gdLst>
              <a:gd name="T0" fmla="*/ 0 w 1802"/>
              <a:gd name="T1" fmla="*/ 0 h 273"/>
              <a:gd name="T2" fmla="*/ 1802 w 1802"/>
              <a:gd name="T3" fmla="*/ 273 h 273"/>
            </a:gdLst>
            <a:ahLst/>
            <a:cxnLst/>
            <a:rect l="T0" t="T1" r="T2" b="T3"/>
            <a:pathLst>
              <a:path w="1802" h="273">
                <a:moveTo>
                  <a:pt x="1802" y="0"/>
                </a:moveTo>
                <a:lnTo>
                  <a:pt x="1656" y="273"/>
                </a:lnTo>
                <a:lnTo>
                  <a:pt x="0" y="273"/>
                </a:lnTo>
                <a:lnTo>
                  <a:pt x="46" y="14"/>
                </a:lnTo>
                <a:lnTo>
                  <a:pt x="1802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77848" name="Group 3"/>
          <p:cNvGrpSpPr/>
          <p:nvPr/>
        </p:nvGrpSpPr>
        <p:grpSpPr>
          <a:xfrm>
            <a:off x="-283497" y="-28559"/>
            <a:ext cx="1803638" cy="841742"/>
            <a:chOff x="-377947" y="-28559"/>
            <a:chExt cx="2404538" cy="841742"/>
          </a:xfrm>
        </p:grpSpPr>
        <p:sp>
          <p:nvSpPr>
            <p:cNvPr id="77849" name="이등변 삼각형 77848"/>
            <p:cNvSpPr/>
            <p:nvPr/>
          </p:nvSpPr>
          <p:spPr>
            <a:xfrm rot="16200000" flipH="1" flipV="1">
              <a:off x="1657297" y="-235791"/>
              <a:ext cx="160414" cy="574878"/>
            </a:xfrm>
            <a:prstGeom prst="triangle">
              <a:avLst>
                <a:gd name="adj" fmla="val 100000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850" name="자유형 77849"/>
            <p:cNvSpPr/>
            <p:nvPr/>
          </p:nvSpPr>
          <p:spPr>
            <a:xfrm>
              <a:off x="-377947" y="-26968"/>
              <a:ext cx="2280640" cy="840150"/>
            </a:xfrm>
            <a:custGeom>
              <a:avLst/>
              <a:gdLst>
                <a:gd name="T0" fmla="*/ 0 w 1436"/>
                <a:gd name="T1" fmla="*/ 0 h 529"/>
                <a:gd name="T2" fmla="*/ 1436 w 1436"/>
                <a:gd name="T3" fmla="*/ 529 h 529"/>
              </a:gdLst>
              <a:ahLst/>
              <a:cxnLst/>
              <a:rect l="T0" t="T1" r="T2" b="T3"/>
              <a:pathLst>
                <a:path w="1436" h="529">
                  <a:moveTo>
                    <a:pt x="1436" y="0"/>
                  </a:moveTo>
                  <a:lnTo>
                    <a:pt x="1064" y="529"/>
                  </a:lnTo>
                  <a:lnTo>
                    <a:pt x="39" y="526"/>
                  </a:lnTo>
                  <a:lnTo>
                    <a:pt x="0" y="4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77851" name="자유형 77850"/>
            <p:cNvSpPr/>
            <p:nvPr/>
          </p:nvSpPr>
          <p:spPr>
            <a:xfrm>
              <a:off x="-377947" y="130207"/>
              <a:ext cx="2404538" cy="433615"/>
            </a:xfrm>
            <a:custGeom>
              <a:avLst/>
              <a:gdLst>
                <a:gd name="T0" fmla="*/ 0 w 1514"/>
                <a:gd name="T1" fmla="*/ 0 h 273"/>
                <a:gd name="T2" fmla="*/ 1514 w 1514"/>
                <a:gd name="T3" fmla="*/ 273 h 273"/>
              </a:gdLst>
              <a:ahLst/>
              <a:cxnLst/>
              <a:rect l="T0" t="T1" r="T2" b="T3"/>
              <a:pathLst>
                <a:path w="1514" h="273">
                  <a:moveTo>
                    <a:pt x="1514" y="0"/>
                  </a:moveTo>
                  <a:lnTo>
                    <a:pt x="1392" y="273"/>
                  </a:lnTo>
                  <a:lnTo>
                    <a:pt x="0" y="273"/>
                  </a:lnTo>
                  <a:lnTo>
                    <a:pt x="38" y="1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77852" name="TextBox 77851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7853" name="TextBox 77852"/>
          <p:cNvSpPr txBox="1"/>
          <p:nvPr/>
        </p:nvSpPr>
        <p:spPr>
          <a:xfrm>
            <a:off x="7015701" y="3912315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7854" name="표 77853"/>
          <p:cNvGraphicFramePr/>
          <p:nvPr>
            <p:extLst>
              <p:ext uri="{D42A27DB-BD31-4B8C-83A1-F6EECF244321}">
                <p14:modId xmlns:p14="http://schemas.microsoft.com/office/powerpoint/2010/main" val="2422569492"/>
              </p:ext>
            </p:extLst>
          </p:nvPr>
        </p:nvGraphicFramePr>
        <p:xfrm>
          <a:off x="7045480" y="552711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취미 컨설턴트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consulting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25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7894" name="TextBox 77893"/>
          <p:cNvSpPr txBox="1"/>
          <p:nvPr/>
        </p:nvSpPr>
        <p:spPr>
          <a:xfrm>
            <a:off x="7065708" y="2625313"/>
            <a:ext cx="1682140" cy="1162596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버튼형식으로 나열된 취미카테고리에서 원하는 항목을 선택한다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자신에게 맞는 나이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/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성별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/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직업을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Select박스 형식으로 선택한다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7895" name="TextBox 77894"/>
          <p:cNvSpPr txBox="1"/>
          <p:nvPr/>
        </p:nvSpPr>
        <p:spPr>
          <a:xfrm>
            <a:off x="7066922" y="4345878"/>
            <a:ext cx="1682140" cy="182011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그림은 홈페이지와 맞는 그림을 선정하여 꾸미기로 한다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	   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select박스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 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: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Button</a:t>
            </a:r>
          </a:p>
        </p:txBody>
      </p:sp>
      <p:grpSp>
        <p:nvGrpSpPr>
          <p:cNvPr id="77896" name="Group 4"/>
          <p:cNvGrpSpPr/>
          <p:nvPr/>
        </p:nvGrpSpPr>
        <p:grpSpPr>
          <a:xfrm>
            <a:off x="1616638" y="4005501"/>
            <a:ext cx="3802697" cy="787777"/>
            <a:chOff x="2155235" y="4005498"/>
            <a:chExt cx="5069603" cy="787777"/>
          </a:xfrm>
        </p:grpSpPr>
        <p:sp>
          <p:nvSpPr>
            <p:cNvPr id="77897" name="모서리가 둥근 직사각형 77896"/>
            <p:cNvSpPr/>
            <p:nvPr/>
          </p:nvSpPr>
          <p:spPr>
            <a:xfrm>
              <a:off x="2155235" y="4005498"/>
              <a:ext cx="525687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   동</a:t>
              </a:r>
            </a:p>
          </p:txBody>
        </p:sp>
        <p:sp>
          <p:nvSpPr>
            <p:cNvPr id="77898" name="모서리가 둥근 직사각형 77897"/>
            <p:cNvSpPr/>
            <p:nvPr/>
          </p:nvSpPr>
          <p:spPr>
            <a:xfrm>
              <a:off x="3049378" y="4005498"/>
              <a:ext cx="555894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피아노</a:t>
              </a:r>
            </a:p>
          </p:txBody>
        </p:sp>
        <p:sp>
          <p:nvSpPr>
            <p:cNvPr id="77899" name="모서리가 둥근 직사각형 77898"/>
            <p:cNvSpPr/>
            <p:nvPr/>
          </p:nvSpPr>
          <p:spPr>
            <a:xfrm>
              <a:off x="3943577" y="4005498"/>
              <a:ext cx="528870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   술</a:t>
              </a:r>
            </a:p>
          </p:txBody>
        </p:sp>
        <p:sp>
          <p:nvSpPr>
            <p:cNvPr id="77900" name="모서리가 둥근 직사각형 77899"/>
            <p:cNvSpPr/>
            <p:nvPr/>
          </p:nvSpPr>
          <p:spPr>
            <a:xfrm>
              <a:off x="4837720" y="4005498"/>
              <a:ext cx="530489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   진</a:t>
              </a:r>
            </a:p>
          </p:txBody>
        </p:sp>
        <p:sp>
          <p:nvSpPr>
            <p:cNvPr id="77901" name="모서리가 둥근 직사각형 77900"/>
            <p:cNvSpPr/>
            <p:nvPr/>
          </p:nvSpPr>
          <p:spPr>
            <a:xfrm>
              <a:off x="6695912" y="4005498"/>
              <a:ext cx="528925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   타</a:t>
              </a:r>
            </a:p>
          </p:txBody>
        </p:sp>
        <p:sp>
          <p:nvSpPr>
            <p:cNvPr id="77902" name="모서리가 둥근 직사각형 77901"/>
            <p:cNvSpPr/>
            <p:nvPr/>
          </p:nvSpPr>
          <p:spPr>
            <a:xfrm>
              <a:off x="4837720" y="4405724"/>
              <a:ext cx="530489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댄   스</a:t>
              </a:r>
            </a:p>
          </p:txBody>
        </p:sp>
        <p:sp>
          <p:nvSpPr>
            <p:cNvPr id="77903" name="모서리가 둥근 직사각형 77902"/>
            <p:cNvSpPr/>
            <p:nvPr/>
          </p:nvSpPr>
          <p:spPr>
            <a:xfrm>
              <a:off x="5731864" y="4405724"/>
              <a:ext cx="530489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악   기</a:t>
              </a:r>
            </a:p>
          </p:txBody>
        </p:sp>
        <p:sp>
          <p:nvSpPr>
            <p:cNvPr id="77904" name="모서리가 둥근 직사각형 77903"/>
            <p:cNvSpPr/>
            <p:nvPr/>
          </p:nvSpPr>
          <p:spPr>
            <a:xfrm>
              <a:off x="6695912" y="4405724"/>
              <a:ext cx="528925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   타</a:t>
              </a:r>
            </a:p>
          </p:txBody>
        </p:sp>
        <p:sp>
          <p:nvSpPr>
            <p:cNvPr id="77908" name="모서리가 둥근 직사각형 77907"/>
            <p:cNvSpPr/>
            <p:nvPr/>
          </p:nvSpPr>
          <p:spPr>
            <a:xfrm>
              <a:off x="5731864" y="4005498"/>
              <a:ext cx="530489" cy="387495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꽃꽂이</a:t>
              </a:r>
            </a:p>
          </p:txBody>
        </p:sp>
        <p:sp>
          <p:nvSpPr>
            <p:cNvPr id="77909" name="모서리가 둥근 직사각형 77908"/>
            <p:cNvSpPr/>
            <p:nvPr/>
          </p:nvSpPr>
          <p:spPr>
            <a:xfrm>
              <a:off x="2155235" y="4405724"/>
              <a:ext cx="525687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   문 </a:t>
              </a:r>
            </a:p>
          </p:txBody>
        </p:sp>
        <p:sp>
          <p:nvSpPr>
            <p:cNvPr id="77910" name="모서리가 둥근 직사각형 77909"/>
            <p:cNvSpPr/>
            <p:nvPr/>
          </p:nvSpPr>
          <p:spPr>
            <a:xfrm>
              <a:off x="3049378" y="4405724"/>
              <a:ext cx="527306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   리</a:t>
              </a:r>
            </a:p>
          </p:txBody>
        </p:sp>
        <p:sp>
          <p:nvSpPr>
            <p:cNvPr id="77911" name="모서리가 둥근 직사각형 77910"/>
            <p:cNvSpPr/>
            <p:nvPr/>
          </p:nvSpPr>
          <p:spPr>
            <a:xfrm>
              <a:off x="3943577" y="4405724"/>
              <a:ext cx="528870" cy="38755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   악</a:t>
              </a:r>
            </a:p>
          </p:txBody>
        </p:sp>
      </p:grpSp>
      <p:grpSp>
        <p:nvGrpSpPr>
          <p:cNvPr id="77912" name="Group 5"/>
          <p:cNvGrpSpPr/>
          <p:nvPr/>
        </p:nvGrpSpPr>
        <p:grpSpPr>
          <a:xfrm>
            <a:off x="1081724" y="5041016"/>
            <a:ext cx="4790312" cy="727420"/>
            <a:chOff x="1442109" y="5041016"/>
            <a:chExt cx="6386251" cy="727420"/>
          </a:xfrm>
        </p:grpSpPr>
        <p:sp>
          <p:nvSpPr>
            <p:cNvPr id="77913" name="직사각형 77912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442109" y="5117231"/>
              <a:ext cx="6386251" cy="651204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77914" name="TextBox 77913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494538" y="5041016"/>
              <a:ext cx="732165" cy="14930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취미 통계</a:t>
              </a:r>
            </a:p>
          </p:txBody>
        </p:sp>
      </p:grpSp>
      <p:sp>
        <p:nvSpPr>
          <p:cNvPr id="77915" name="모서리가 둥근 직사각형 77914"/>
          <p:cNvSpPr/>
          <p:nvPr/>
        </p:nvSpPr>
        <p:spPr>
          <a:xfrm>
            <a:off x="1520140" y="5328458"/>
            <a:ext cx="810077" cy="239867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 대</a:t>
            </a:r>
          </a:p>
        </p:txBody>
      </p:sp>
      <p:sp>
        <p:nvSpPr>
          <p:cNvPr id="77916" name="모서리가 둥근 직사각형 77915"/>
          <p:cNvSpPr/>
          <p:nvPr/>
        </p:nvSpPr>
        <p:spPr>
          <a:xfrm>
            <a:off x="4716433" y="5331638"/>
            <a:ext cx="786288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회사원</a:t>
            </a:r>
          </a:p>
        </p:txBody>
      </p:sp>
      <p:sp>
        <p:nvSpPr>
          <p:cNvPr id="77917" name="TextBox 77916"/>
          <p:cNvSpPr txBox="1"/>
          <p:nvPr/>
        </p:nvSpPr>
        <p:spPr>
          <a:xfrm>
            <a:off x="1167496" y="5326892"/>
            <a:ext cx="322866" cy="2160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</a:p>
        </p:txBody>
      </p:sp>
      <p:sp>
        <p:nvSpPr>
          <p:cNvPr id="77918" name="TextBox 77917"/>
          <p:cNvSpPr txBox="1"/>
          <p:nvPr/>
        </p:nvSpPr>
        <p:spPr>
          <a:xfrm>
            <a:off x="2710254" y="5326892"/>
            <a:ext cx="322866" cy="2160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</a:p>
        </p:txBody>
      </p:sp>
      <p:sp>
        <p:nvSpPr>
          <p:cNvPr id="77919" name="TextBox 77918"/>
          <p:cNvSpPr txBox="1"/>
          <p:nvPr/>
        </p:nvSpPr>
        <p:spPr>
          <a:xfrm>
            <a:off x="4253011" y="5326892"/>
            <a:ext cx="315705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직업</a:t>
            </a:r>
          </a:p>
        </p:txBody>
      </p:sp>
      <p:sp>
        <p:nvSpPr>
          <p:cNvPr id="77920" name="이등변 삼각형 77919"/>
          <p:cNvSpPr/>
          <p:nvPr/>
        </p:nvSpPr>
        <p:spPr>
          <a:xfrm rot="10800000">
            <a:off x="2190835" y="5422202"/>
            <a:ext cx="92936" cy="87326"/>
          </a:xfrm>
          <a:prstGeom prst="triangle">
            <a:avLst>
              <a:gd name="adj" fmla="val 50000"/>
            </a:avLst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24" name="이등변 삼각형 77923"/>
          <p:cNvSpPr/>
          <p:nvPr/>
        </p:nvSpPr>
        <p:spPr>
          <a:xfrm rot="10800000">
            <a:off x="5387170" y="5422202"/>
            <a:ext cx="92894" cy="87326"/>
          </a:xfrm>
          <a:prstGeom prst="triangle">
            <a:avLst>
              <a:gd name="adj" fmla="val 50000"/>
            </a:avLst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7925" name="Group 6"/>
          <p:cNvGrpSpPr/>
          <p:nvPr/>
        </p:nvGrpSpPr>
        <p:grpSpPr>
          <a:xfrm>
            <a:off x="3118894" y="5331638"/>
            <a:ext cx="782686" cy="242994"/>
            <a:chOff x="4157984" y="5331638"/>
            <a:chExt cx="1043446" cy="242994"/>
          </a:xfrm>
        </p:grpSpPr>
        <p:sp>
          <p:nvSpPr>
            <p:cNvPr id="77926" name="모서리가 둥근 직사각형 77925"/>
            <p:cNvSpPr/>
            <p:nvPr/>
          </p:nvSpPr>
          <p:spPr>
            <a:xfrm>
              <a:off x="4157984" y="5331638"/>
              <a:ext cx="1043446" cy="242994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남</a:t>
              </a:r>
            </a:p>
          </p:txBody>
        </p:sp>
        <p:sp>
          <p:nvSpPr>
            <p:cNvPr id="77927" name="이등변 삼각형 77926"/>
            <p:cNvSpPr/>
            <p:nvPr/>
          </p:nvSpPr>
          <p:spPr>
            <a:xfrm rot="10800000">
              <a:off x="5053691" y="5422202"/>
              <a:ext cx="123898" cy="87326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7928" name="모서리가 둥근 직사각형 77927"/>
          <p:cNvSpPr/>
          <p:nvPr/>
        </p:nvSpPr>
        <p:spPr>
          <a:xfrm>
            <a:off x="7147921" y="4854746"/>
            <a:ext cx="733852" cy="242994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29" name="이등변 삼각형 77928"/>
          <p:cNvSpPr/>
          <p:nvPr/>
        </p:nvSpPr>
        <p:spPr>
          <a:xfrm rot="10800000">
            <a:off x="7729283" y="4685238"/>
            <a:ext cx="92936" cy="79453"/>
          </a:xfrm>
          <a:prstGeom prst="triangle">
            <a:avLst>
              <a:gd name="adj" fmla="val 50000"/>
            </a:avLst>
          </a:prstGeom>
          <a:solidFill>
            <a:srgbClr val="A6A6A6"/>
          </a:solidFill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30" name="모서리가 둥근 직사각형 77929"/>
          <p:cNvSpPr/>
          <p:nvPr/>
        </p:nvSpPr>
        <p:spPr>
          <a:xfrm>
            <a:off x="7147923" y="5162844"/>
            <a:ext cx="432471" cy="24305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31" name="TextBox 77930"/>
          <p:cNvSpPr txBox="1"/>
          <p:nvPr/>
        </p:nvSpPr>
        <p:spPr>
          <a:xfrm>
            <a:off x="1411710" y="401848"/>
            <a:ext cx="1621410" cy="338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4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 컨설턴트</a:t>
            </a:r>
          </a:p>
        </p:txBody>
      </p:sp>
      <p:sp>
        <p:nvSpPr>
          <p:cNvPr id="77932" name="TextBox 7793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77933" name="TextBox 77932"/>
          <p:cNvSpPr txBox="1"/>
          <p:nvPr/>
        </p:nvSpPr>
        <p:spPr>
          <a:xfrm>
            <a:off x="3790761" y="981528"/>
            <a:ext cx="2500596" cy="241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My page </a:t>
            </a:r>
          </a:p>
        </p:txBody>
      </p:sp>
      <p:sp>
        <p:nvSpPr>
          <p:cNvPr id="77934" name="TextBox 77933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</a:t>
            </a:r>
            <a:r>
              <a:rPr kumimoji="0" lang="ko-KR" altLang="en-US" sz="10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취미 컨설턴트  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|     취미검색      |   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332656"/>
            <a:ext cx="2767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You Only Live Once!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910" y="148478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욜로족의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소비성향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1496" y="2060848"/>
            <a:ext cx="8679016" cy="4824536"/>
            <a:chOff x="501496" y="2060848"/>
            <a:chExt cx="8679016" cy="4824536"/>
          </a:xfrm>
        </p:grpSpPr>
        <p:sp>
          <p:nvSpPr>
            <p:cNvPr id="26" name="직사각형 25"/>
            <p:cNvSpPr/>
            <p:nvPr/>
          </p:nvSpPr>
          <p:spPr>
            <a:xfrm>
              <a:off x="6948264" y="5949280"/>
              <a:ext cx="2232248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724400" y="2060848"/>
              <a:ext cx="4070504" cy="4536504"/>
            </a:xfrm>
            <a:prstGeom prst="roundRect">
              <a:avLst>
                <a:gd name="adj" fmla="val 45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01496" y="2060848"/>
              <a:ext cx="4070504" cy="4536504"/>
            </a:xfrm>
            <a:prstGeom prst="roundRect">
              <a:avLst>
                <a:gd name="adj" fmla="val 45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1" name="Picture 3" descr="C:\Users\안해정\Downloads\backpac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1541" y="2488881"/>
              <a:ext cx="1876223" cy="1876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34782" y="4522250"/>
              <a:ext cx="3603932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통장 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잔고보다 경험 </a:t>
              </a:r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algn="ctr"/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욜로족에게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풍요란 지금 가진 돈으로 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자신의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삶을 윤택하게 만드는 것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여행이나 학습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 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취미와 같은 나의 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삶을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보다 풍요롭고  즐겁게 만드는 가치 소비를 추구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805772" y="4509120"/>
              <a:ext cx="3726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나다운 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것에 </a:t>
              </a:r>
              <a:r>
                <a:rPr lang="ko-KR" altLang="en-US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투자 </a:t>
              </a:r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지금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순간 나의 행복을 위해 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소비하는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것을 아까워하지 않는다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3" name="Picture 5" descr="C:\Users\안해정\Downloads\maps-and-flag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637" y="2545040"/>
              <a:ext cx="1876223" cy="1876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94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직사각형 7885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78853" name="직선 연결선 7885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78854" name="직선 연결선 7885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7885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78856" name="직사각형 78855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8857" name="직선 연결선 78856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8858" name="직선 연결선 78857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78861" name="직사각형 78860" descr="&lt;SmartSettings&gt;&lt;SmartResize anchorLeft=&quot;Relative&quot; anchorTop=&quot;Absolute&quot; anchorRight=&quot;Relative&quot; anchorBottom=&quot;Relative&quot; /&gt;&lt;/SmartSettings&gt;"/>
          <p:cNvSpPr/>
          <p:nvPr/>
        </p:nvSpPr>
        <p:spPr>
          <a:xfrm>
            <a:off x="1086498" y="3846647"/>
            <a:ext cx="4799819" cy="2042448"/>
          </a:xfrm>
          <a:prstGeom prst="rect">
            <a:avLst/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miter/>
          </a:ln>
        </p:spPr>
      </p:sp>
      <p:sp>
        <p:nvSpPr>
          <p:cNvPr id="78862" name="모서리가 둥근 직사각형 78861"/>
          <p:cNvSpPr/>
          <p:nvPr/>
        </p:nvSpPr>
        <p:spPr>
          <a:xfrm>
            <a:off x="2865133" y="4116669"/>
            <a:ext cx="133665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자  전  거</a:t>
            </a:r>
          </a:p>
        </p:txBody>
      </p:sp>
      <p:sp>
        <p:nvSpPr>
          <p:cNvPr id="78863" name="모서리가 둥근 직사각형 78862"/>
          <p:cNvSpPr/>
          <p:nvPr/>
        </p:nvSpPr>
        <p:spPr>
          <a:xfrm>
            <a:off x="2865133" y="5391996"/>
            <a:ext cx="133665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골        프</a:t>
            </a:r>
          </a:p>
        </p:txBody>
      </p:sp>
      <p:sp>
        <p:nvSpPr>
          <p:cNvPr id="78864" name="TextBox 78863"/>
          <p:cNvSpPr txBox="1"/>
          <p:nvPr/>
        </p:nvSpPr>
        <p:spPr>
          <a:xfrm>
            <a:off x="2193222" y="3543298"/>
            <a:ext cx="2346889" cy="2541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40대 남성이 가장 많이 선택한 취미는</a:t>
            </a: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?</a:t>
            </a:r>
            <a:endParaRPr kumimoji="1" lang="ko-KR" altLang="en-US" sz="10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8868" name="직사각형 78867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78870" name="자유형 78869"/>
          <p:cNvSpPr/>
          <p:nvPr/>
        </p:nvSpPr>
        <p:spPr>
          <a:xfrm>
            <a:off x="551583" y="365276"/>
            <a:ext cx="2615910" cy="433615"/>
          </a:xfrm>
          <a:custGeom>
            <a:avLst/>
            <a:gdLst>
              <a:gd name="T0" fmla="*/ 0 w 1802"/>
              <a:gd name="T1" fmla="*/ 0 h 273"/>
              <a:gd name="T2" fmla="*/ 1802 w 1802"/>
              <a:gd name="T3" fmla="*/ 273 h 273"/>
            </a:gdLst>
            <a:ahLst/>
            <a:cxnLst/>
            <a:rect l="T0" t="T1" r="T2" b="T3"/>
            <a:pathLst>
              <a:path w="1802" h="273">
                <a:moveTo>
                  <a:pt x="1802" y="0"/>
                </a:moveTo>
                <a:lnTo>
                  <a:pt x="1656" y="273"/>
                </a:lnTo>
                <a:lnTo>
                  <a:pt x="0" y="273"/>
                </a:lnTo>
                <a:lnTo>
                  <a:pt x="46" y="14"/>
                </a:lnTo>
                <a:lnTo>
                  <a:pt x="1802" y="0"/>
                </a:lnTo>
                <a:close/>
              </a:path>
            </a:pathLst>
          </a:custGeom>
          <a:solidFill>
            <a:srgbClr val="FFE07D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78871" name="Group 2"/>
          <p:cNvGrpSpPr/>
          <p:nvPr/>
        </p:nvGrpSpPr>
        <p:grpSpPr>
          <a:xfrm>
            <a:off x="-283497" y="-28559"/>
            <a:ext cx="1803638" cy="841742"/>
            <a:chOff x="-377947" y="-28559"/>
            <a:chExt cx="2404538" cy="841742"/>
          </a:xfrm>
        </p:grpSpPr>
        <p:sp>
          <p:nvSpPr>
            <p:cNvPr id="78872" name="이등변 삼각형 78871"/>
            <p:cNvSpPr/>
            <p:nvPr/>
          </p:nvSpPr>
          <p:spPr>
            <a:xfrm rot="16200000" flipH="1" flipV="1">
              <a:off x="1657297" y="-235791"/>
              <a:ext cx="160414" cy="574878"/>
            </a:xfrm>
            <a:prstGeom prst="triangle">
              <a:avLst>
                <a:gd name="adj" fmla="val 100000"/>
              </a:avLst>
            </a:prstGeom>
            <a:solidFill>
              <a:srgbClr val="C55A11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873" name="자유형 78872"/>
            <p:cNvSpPr/>
            <p:nvPr/>
          </p:nvSpPr>
          <p:spPr>
            <a:xfrm>
              <a:off x="-377947" y="-26968"/>
              <a:ext cx="2280640" cy="840150"/>
            </a:xfrm>
            <a:custGeom>
              <a:avLst/>
              <a:gdLst>
                <a:gd name="T0" fmla="*/ 0 w 1436"/>
                <a:gd name="T1" fmla="*/ 0 h 529"/>
                <a:gd name="T2" fmla="*/ 1436 w 1436"/>
                <a:gd name="T3" fmla="*/ 529 h 529"/>
              </a:gdLst>
              <a:ahLst/>
              <a:cxnLst/>
              <a:rect l="T0" t="T1" r="T2" b="T3"/>
              <a:pathLst>
                <a:path w="1436" h="529">
                  <a:moveTo>
                    <a:pt x="1436" y="0"/>
                  </a:moveTo>
                  <a:lnTo>
                    <a:pt x="1064" y="529"/>
                  </a:lnTo>
                  <a:lnTo>
                    <a:pt x="39" y="526"/>
                  </a:lnTo>
                  <a:lnTo>
                    <a:pt x="0" y="4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3F5378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78874" name="자유형 78873"/>
            <p:cNvSpPr/>
            <p:nvPr/>
          </p:nvSpPr>
          <p:spPr>
            <a:xfrm>
              <a:off x="-377947" y="130207"/>
              <a:ext cx="2404538" cy="433615"/>
            </a:xfrm>
            <a:custGeom>
              <a:avLst/>
              <a:gdLst>
                <a:gd name="T0" fmla="*/ 0 w 1514"/>
                <a:gd name="T1" fmla="*/ 0 h 273"/>
                <a:gd name="T2" fmla="*/ 1514 w 1514"/>
                <a:gd name="T3" fmla="*/ 273 h 273"/>
              </a:gdLst>
              <a:ahLst/>
              <a:cxnLst/>
              <a:rect l="T0" t="T1" r="T2" b="T3"/>
              <a:pathLst>
                <a:path w="1514" h="273">
                  <a:moveTo>
                    <a:pt x="1514" y="0"/>
                  </a:moveTo>
                  <a:lnTo>
                    <a:pt x="1392" y="273"/>
                  </a:lnTo>
                  <a:lnTo>
                    <a:pt x="0" y="273"/>
                  </a:lnTo>
                  <a:lnTo>
                    <a:pt x="38" y="1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78875" name="TextBox 78874"/>
          <p:cNvSpPr txBox="1"/>
          <p:nvPr/>
        </p:nvSpPr>
        <p:spPr>
          <a:xfrm>
            <a:off x="7015701" y="2537073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화면설명</a:t>
            </a:r>
          </a:p>
        </p:txBody>
      </p:sp>
      <p:sp>
        <p:nvSpPr>
          <p:cNvPr id="78876" name="TextBox 78875"/>
          <p:cNvSpPr txBox="1"/>
          <p:nvPr/>
        </p:nvSpPr>
        <p:spPr>
          <a:xfrm>
            <a:off x="7023449" y="4398581"/>
            <a:ext cx="1769086" cy="29380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비고</a:t>
            </a:r>
          </a:p>
        </p:txBody>
      </p:sp>
      <p:graphicFrame>
        <p:nvGraphicFramePr>
          <p:cNvPr id="78877" name="표 78876"/>
          <p:cNvGraphicFramePr/>
          <p:nvPr>
            <p:extLst>
              <p:ext uri="{D42A27DB-BD31-4B8C-83A1-F6EECF244321}">
                <p14:modId xmlns:p14="http://schemas.microsoft.com/office/powerpoint/2010/main" val="3314559568"/>
              </p:ext>
            </p:extLst>
          </p:nvPr>
        </p:nvGraphicFramePr>
        <p:xfrm>
          <a:off x="7045480" y="552714"/>
          <a:ext cx="1716692" cy="16739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취미컨설턴트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5574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consulting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result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8917" name="TextBox 78916"/>
          <p:cNvSpPr txBox="1"/>
          <p:nvPr/>
        </p:nvSpPr>
        <p:spPr>
          <a:xfrm>
            <a:off x="7065708" y="2942048"/>
            <a:ext cx="1682140" cy="134388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해당 페이지에서는 자신이 고른 카테고리에서 나이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/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성별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/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직업이 가장 비슷한 회원들이 가장 많이 선택한 취미를 나열해 알려준다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추천된 취미버튼을 클릭하면 취미검색으로 이동한다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78918" name="TextBox 78917"/>
          <p:cNvSpPr txBox="1"/>
          <p:nvPr/>
        </p:nvSpPr>
        <p:spPr>
          <a:xfrm>
            <a:off x="7074670" y="4794009"/>
            <a:ext cx="1682140" cy="1273764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그림은 홈페이지와 맞는 그림을 선정하여 꾸미기로 한다</a:t>
            </a:r>
          </a:p>
        </p:txBody>
      </p:sp>
      <p:sp>
        <p:nvSpPr>
          <p:cNvPr id="78919" name="모서리가 둥근 직사각형 78918"/>
          <p:cNvSpPr/>
          <p:nvPr/>
        </p:nvSpPr>
        <p:spPr>
          <a:xfrm>
            <a:off x="2865133" y="4545483"/>
            <a:ext cx="133665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통기타 레슨</a:t>
            </a:r>
          </a:p>
        </p:txBody>
      </p:sp>
      <p:sp>
        <p:nvSpPr>
          <p:cNvPr id="78920" name="모서리가 둥근 직사각형 78919"/>
          <p:cNvSpPr/>
          <p:nvPr/>
        </p:nvSpPr>
        <p:spPr>
          <a:xfrm>
            <a:off x="2865133" y="4972730"/>
            <a:ext cx="133665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Segoe UI"/>
                <a:ea typeface="Arial"/>
              </a:rPr>
              <a:t>조기 축구</a:t>
            </a:r>
          </a:p>
        </p:txBody>
      </p:sp>
      <p:sp>
        <p:nvSpPr>
          <p:cNvPr id="78921" name="TextBox 78920"/>
          <p:cNvSpPr txBox="1"/>
          <p:nvPr/>
        </p:nvSpPr>
        <p:spPr>
          <a:xfrm>
            <a:off x="1417655" y="428813"/>
            <a:ext cx="1605785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4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 컨설턴트</a:t>
            </a:r>
          </a:p>
        </p:txBody>
      </p:sp>
      <p:sp>
        <p:nvSpPr>
          <p:cNvPr id="78922" name="TextBox 78921"/>
          <p:cNvSpPr txBox="1"/>
          <p:nvPr/>
        </p:nvSpPr>
        <p:spPr>
          <a:xfrm>
            <a:off x="102442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78923" name="TextBox 78922"/>
          <p:cNvSpPr txBox="1"/>
          <p:nvPr/>
        </p:nvSpPr>
        <p:spPr>
          <a:xfrm>
            <a:off x="3851740" y="822674"/>
            <a:ext cx="2489663" cy="241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로그아웃 l 회원가입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|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My page </a:t>
            </a:r>
          </a:p>
        </p:txBody>
      </p:sp>
      <p:sp>
        <p:nvSpPr>
          <p:cNvPr id="78924" name="TextBox 78923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메인     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|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</a:t>
            </a:r>
            <a:r>
              <a:rPr kumimoji="0" lang="ko-KR" altLang="en-US" sz="1000" b="1" i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</a:rPr>
              <a:t> 취미 컨설턴트  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|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취미검색      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|</a:t>
            </a:r>
            <a:r>
              <a:rPr kumimoji="0" lang="ko-KR" altLang="en-US" sz="1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직사각형 7987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79877" name="TextBox 79876"/>
          <p:cNvSpPr txBox="1"/>
          <p:nvPr/>
        </p:nvSpPr>
        <p:spPr>
          <a:xfrm>
            <a:off x="4175857" y="822674"/>
            <a:ext cx="2165546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79880" name="직사각형 79879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79882" name="TextBox 79881"/>
          <p:cNvSpPr txBox="1"/>
          <p:nvPr/>
        </p:nvSpPr>
        <p:spPr>
          <a:xfrm>
            <a:off x="7012099" y="2162789"/>
            <a:ext cx="1765568" cy="29386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79883" name="TextBox 79882"/>
          <p:cNvSpPr txBox="1"/>
          <p:nvPr/>
        </p:nvSpPr>
        <p:spPr>
          <a:xfrm>
            <a:off x="7012099" y="5193246"/>
            <a:ext cx="1765568" cy="296986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sp>
        <p:nvSpPr>
          <p:cNvPr id="79884" name="TextBox 79883"/>
          <p:cNvSpPr txBox="1"/>
          <p:nvPr/>
        </p:nvSpPr>
        <p:spPr>
          <a:xfrm>
            <a:off x="7056202" y="2444296"/>
            <a:ext cx="1682140" cy="2595101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원하는 강의를 우측에 보이는 컨설턴트 창을 이용하여 깊이 있게, 간단하게 찾을 수 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 운동버튼을 누르면 기존의 버튼들이 사라지고 다양한 운동리스트가 펼쳐진다. 누르면 누를수록 심도 있는 검색이 가능하다.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밖에 수업료, 시간, 인원 등 선택 할 수 있다. 또한 ‘무관’ 박스를 구현 할 것.(잘 찾아지도록)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885" name="직사각형 79884"/>
          <p:cNvSpPr/>
          <p:nvPr/>
        </p:nvSpPr>
        <p:spPr>
          <a:xfrm>
            <a:off x="7066922" y="5493729"/>
            <a:ext cx="1682140" cy="92435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pSp>
        <p:nvGrpSpPr>
          <p:cNvPr id="79886" name="Group 1"/>
          <p:cNvGrpSpPr/>
          <p:nvPr/>
        </p:nvGrpSpPr>
        <p:grpSpPr>
          <a:xfrm>
            <a:off x="4627099" y="2801638"/>
            <a:ext cx="1714304" cy="3017608"/>
            <a:chOff x="6168662" y="2801638"/>
            <a:chExt cx="2285442" cy="3017608"/>
          </a:xfrm>
        </p:grpSpPr>
        <p:sp>
          <p:nvSpPr>
            <p:cNvPr id="79887" name="모서리가 둥근 직사각형 79886"/>
            <p:cNvSpPr/>
            <p:nvPr/>
          </p:nvSpPr>
          <p:spPr>
            <a:xfrm>
              <a:off x="6168662" y="2801638"/>
              <a:ext cx="2236195" cy="3017608"/>
            </a:xfrm>
            <a:prstGeom prst="roundRect">
              <a:avLst>
                <a:gd name="adj" fmla="val 16667"/>
              </a:avLst>
            </a:prstGeom>
            <a:solidFill>
              <a:srgbClr val="EDEDED">
                <a:alpha val="44000"/>
              </a:srgbClr>
            </a:solidFill>
            <a:ln w="9491" cap="flat" cmpd="sng" algn="ctr">
              <a:solidFill>
                <a:srgbClr val="E7E6E6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888" name="TextBox 79887"/>
            <p:cNvSpPr txBox="1"/>
            <p:nvPr/>
          </p:nvSpPr>
          <p:spPr>
            <a:xfrm>
              <a:off x="6309981" y="2941393"/>
              <a:ext cx="977560" cy="168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취미 검색</a:t>
              </a:r>
            </a:p>
          </p:txBody>
        </p:sp>
        <p:sp>
          <p:nvSpPr>
            <p:cNvPr id="79892" name="TextBox 79891"/>
            <p:cNvSpPr txBox="1"/>
            <p:nvPr/>
          </p:nvSpPr>
          <p:spPr>
            <a:xfrm>
              <a:off x="6340186" y="3662448"/>
              <a:ext cx="754389" cy="168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</a:t>
              </a:r>
            </a:p>
          </p:txBody>
        </p:sp>
        <p:sp>
          <p:nvSpPr>
            <p:cNvPr id="79893" name="TextBox 79892"/>
            <p:cNvSpPr txBox="1"/>
            <p:nvPr/>
          </p:nvSpPr>
          <p:spPr>
            <a:xfrm>
              <a:off x="6324274" y="4137325"/>
              <a:ext cx="960894" cy="168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수업료</a:t>
              </a:r>
            </a:p>
          </p:txBody>
        </p:sp>
        <p:sp>
          <p:nvSpPr>
            <p:cNvPr id="79894" name="TextBox 79893"/>
            <p:cNvSpPr txBox="1"/>
            <p:nvPr/>
          </p:nvSpPr>
          <p:spPr>
            <a:xfrm>
              <a:off x="6338568" y="4545480"/>
              <a:ext cx="946600" cy="16678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인원</a:t>
              </a:r>
            </a:p>
          </p:txBody>
        </p:sp>
        <p:sp>
          <p:nvSpPr>
            <p:cNvPr id="79895" name="TextBox 79894"/>
            <p:cNvSpPr txBox="1"/>
            <p:nvPr/>
          </p:nvSpPr>
          <p:spPr>
            <a:xfrm>
              <a:off x="6371957" y="5039397"/>
              <a:ext cx="1218154" cy="1538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시간/횟수</a:t>
              </a:r>
            </a:p>
          </p:txBody>
        </p:sp>
        <p:grpSp>
          <p:nvGrpSpPr>
            <p:cNvPr id="79896" name="Group 1"/>
            <p:cNvGrpSpPr/>
            <p:nvPr/>
          </p:nvGrpSpPr>
          <p:grpSpPr>
            <a:xfrm>
              <a:off x="6443426" y="3856195"/>
              <a:ext cx="651149" cy="171525"/>
              <a:chOff x="6443426" y="3856195"/>
              <a:chExt cx="651149" cy="171525"/>
            </a:xfrm>
          </p:grpSpPr>
          <p:sp>
            <p:nvSpPr>
              <p:cNvPr id="79897" name="모서리가 둥근 직사각형 79896"/>
              <p:cNvSpPr/>
              <p:nvPr/>
            </p:nvSpPr>
            <p:spPr>
              <a:xfrm>
                <a:off x="6443426" y="3856195"/>
                <a:ext cx="651149" cy="165160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grpSp>
            <p:nvGrpSpPr>
              <p:cNvPr id="79898" name="Group 1"/>
              <p:cNvGrpSpPr/>
              <p:nvPr/>
            </p:nvGrpSpPr>
            <p:grpSpPr>
              <a:xfrm>
                <a:off x="6972297" y="3875235"/>
                <a:ext cx="96874" cy="127080"/>
                <a:chOff x="6972297" y="3875235"/>
                <a:chExt cx="96874" cy="127080"/>
              </a:xfrm>
            </p:grpSpPr>
            <p:sp>
              <p:nvSpPr>
                <p:cNvPr id="79899" name="직사각형 79898"/>
                <p:cNvSpPr/>
                <p:nvPr/>
              </p:nvSpPr>
              <p:spPr>
                <a:xfrm>
                  <a:off x="6972297" y="3875235"/>
                  <a:ext cx="96873" cy="127080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</p:sp>
            <p:sp>
              <p:nvSpPr>
                <p:cNvPr id="79900" name="이등변 삼각형 79899"/>
                <p:cNvSpPr/>
                <p:nvPr/>
              </p:nvSpPr>
              <p:spPr>
                <a:xfrm rot="10800000">
                  <a:off x="6988154" y="3899076"/>
                  <a:ext cx="66722" cy="10005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6A6A6"/>
                </a:solidFill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79901" name="TextBox 79900" descr="&lt;SmartSettings&gt;&lt;SmartResize anchorLeft=&quot;Absolute&quot; anchorTop=&quot;Absolute&quot; anchorRight=&quot;None&quot; anchorBottom=&quot;None&quot; /&gt;&lt;/SmartSettings&gt;"/>
              <p:cNvSpPr txBox="1"/>
              <p:nvPr/>
            </p:nvSpPr>
            <p:spPr>
              <a:xfrm>
                <a:off x="6506967" y="3886402"/>
                <a:ext cx="368455" cy="1413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36576" tIns="9144" rIns="36576" bIns="9144" anchor="t">
                <a:noAutofit/>
              </a:bodyPr>
              <a:lstStyle/>
              <a:p>
                <a:pPr marL="0" lvl="0" indent="0" algn="l" defTabSz="8847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800" b="0" i="0">
                    <a:solidFill>
                      <a:srgbClr val="5F5F5F">
                        <a:alpha val="10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</a:t>
                </a:r>
              </a:p>
            </p:txBody>
          </p:sp>
        </p:grpSp>
        <p:grpSp>
          <p:nvGrpSpPr>
            <p:cNvPr id="79902" name="Group 1"/>
            <p:cNvGrpSpPr/>
            <p:nvPr/>
          </p:nvGrpSpPr>
          <p:grpSpPr>
            <a:xfrm>
              <a:off x="7210545" y="3854632"/>
              <a:ext cx="581243" cy="182636"/>
              <a:chOff x="7210545" y="3854632"/>
              <a:chExt cx="581243" cy="182636"/>
            </a:xfrm>
          </p:grpSpPr>
          <p:sp>
            <p:nvSpPr>
              <p:cNvPr id="79903" name="모서리가 둥근 직사각형 79902"/>
              <p:cNvSpPr/>
              <p:nvPr/>
            </p:nvSpPr>
            <p:spPr>
              <a:xfrm>
                <a:off x="7210545" y="3854632"/>
                <a:ext cx="581243" cy="163541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grpSp>
            <p:nvGrpSpPr>
              <p:cNvPr id="79904" name="Group 1"/>
              <p:cNvGrpSpPr/>
              <p:nvPr/>
            </p:nvGrpSpPr>
            <p:grpSpPr>
              <a:xfrm>
                <a:off x="7682240" y="3873672"/>
                <a:ext cx="87326" cy="125461"/>
                <a:chOff x="7682240" y="3873672"/>
                <a:chExt cx="87326" cy="125461"/>
              </a:xfrm>
            </p:grpSpPr>
            <p:sp>
              <p:nvSpPr>
                <p:cNvPr id="79908" name="직사각형 79907"/>
                <p:cNvSpPr/>
                <p:nvPr/>
              </p:nvSpPr>
              <p:spPr>
                <a:xfrm>
                  <a:off x="7682240" y="3873672"/>
                  <a:ext cx="87326" cy="125461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</p:sp>
            <p:sp>
              <p:nvSpPr>
                <p:cNvPr id="79909" name="이등변 삼각형 79908"/>
                <p:cNvSpPr/>
                <p:nvPr/>
              </p:nvSpPr>
              <p:spPr>
                <a:xfrm rot="10800000">
                  <a:off x="7694914" y="3897513"/>
                  <a:ext cx="60357" cy="9843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6A6A6"/>
                </a:solidFill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79910" name="TextBox 79909" descr="&lt;SmartSettings&gt;&lt;SmartResize anchorLeft=&quot;Absolute&quot; anchorTop=&quot;Absolute&quot; anchorRight=&quot;None&quot; anchorBottom=&quot;None&quot; /&gt;&lt;/SmartSettings&gt;"/>
              <p:cNvSpPr txBox="1"/>
              <p:nvPr/>
            </p:nvSpPr>
            <p:spPr>
              <a:xfrm>
                <a:off x="7250244" y="3886402"/>
                <a:ext cx="424011" cy="15086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36576" tIns="9144" rIns="36576" bIns="9144" anchor="t">
                <a:noAutofit/>
              </a:bodyPr>
              <a:lstStyle/>
              <a:p>
                <a:pPr marL="0" lvl="0" indent="0" algn="l" defTabSz="8847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900" b="0" i="0">
                    <a:solidFill>
                      <a:srgbClr val="5F5F5F">
                        <a:alpha val="10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신촌</a:t>
                </a:r>
              </a:p>
            </p:txBody>
          </p:sp>
        </p:grpSp>
        <p:grpSp>
          <p:nvGrpSpPr>
            <p:cNvPr id="79911" name="Group 1"/>
            <p:cNvGrpSpPr/>
            <p:nvPr/>
          </p:nvGrpSpPr>
          <p:grpSpPr>
            <a:xfrm>
              <a:off x="6444990" y="4732918"/>
              <a:ext cx="587664" cy="190565"/>
              <a:chOff x="6444990" y="4732918"/>
              <a:chExt cx="587664" cy="190565"/>
            </a:xfrm>
          </p:grpSpPr>
          <p:sp>
            <p:nvSpPr>
              <p:cNvPr id="79912" name="모서리가 둥근 직사각형 79911"/>
              <p:cNvSpPr/>
              <p:nvPr/>
            </p:nvSpPr>
            <p:spPr>
              <a:xfrm>
                <a:off x="6444990" y="4732918"/>
                <a:ext cx="587664" cy="163541"/>
              </a:xfrm>
              <a:prstGeom prst="roundRect">
                <a:avLst>
                  <a:gd name="adj" fmla="val 16667"/>
                </a:avLst>
              </a:prstGeom>
              <a:noFill/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grpSp>
            <p:nvGrpSpPr>
              <p:cNvPr id="79913" name="Group 1"/>
              <p:cNvGrpSpPr/>
              <p:nvPr/>
            </p:nvGrpSpPr>
            <p:grpSpPr>
              <a:xfrm>
                <a:off x="6923049" y="4751958"/>
                <a:ext cx="87382" cy="125461"/>
                <a:chOff x="6923049" y="4751958"/>
                <a:chExt cx="87382" cy="125461"/>
              </a:xfrm>
            </p:grpSpPr>
            <p:sp>
              <p:nvSpPr>
                <p:cNvPr id="79914" name="직사각형 79913"/>
                <p:cNvSpPr/>
                <p:nvPr/>
              </p:nvSpPr>
              <p:spPr>
                <a:xfrm>
                  <a:off x="6923049" y="4751958"/>
                  <a:ext cx="87381" cy="125461"/>
                </a:xfrm>
                <a:prstGeom prst="rect">
                  <a:avLst/>
                </a:prstGeom>
                <a:noFill/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</p:sp>
            <p:sp>
              <p:nvSpPr>
                <p:cNvPr id="79915" name="이등변 삼각형 79914"/>
                <p:cNvSpPr/>
                <p:nvPr/>
              </p:nvSpPr>
              <p:spPr>
                <a:xfrm rot="10800000">
                  <a:off x="6935780" y="4775799"/>
                  <a:ext cx="60357" cy="9843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6A6A6"/>
                </a:solidFill>
                <a:ln w="12674" cap="flat" cmpd="sng" algn="ctr">
                  <a:solidFill>
                    <a:srgbClr val="A6A6A6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79916" name="TextBox 79915" descr="&lt;SmartSettings&gt;&lt;SmartResize anchorLeft=&quot;Absolute&quot; anchorTop=&quot;Absolute&quot; anchorRight=&quot;None&quot; anchorBottom=&quot;None&quot; /&gt;&lt;/SmartSettings&gt;"/>
              <p:cNvSpPr txBox="1"/>
              <p:nvPr/>
            </p:nvSpPr>
            <p:spPr>
              <a:xfrm>
                <a:off x="6476760" y="4775799"/>
                <a:ext cx="417702" cy="14768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36576" tIns="9144" rIns="36576" bIns="9144" anchor="t">
                <a:noAutofit/>
              </a:bodyPr>
              <a:lstStyle/>
              <a:p>
                <a:pPr marL="0" lvl="0" indent="0" algn="l" defTabSz="8847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ko-KR" altLang="en-US"/>
                </a:pPr>
                <a:r>
                  <a:rPr kumimoji="1" lang="ko-KR" altLang="en-US" sz="900" b="0" i="0">
                    <a:solidFill>
                      <a:srgbClr val="5F5F5F">
                        <a:alpha val="100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개인</a:t>
                </a:r>
              </a:p>
            </p:txBody>
          </p:sp>
        </p:grpSp>
        <p:cxnSp>
          <p:nvCxnSpPr>
            <p:cNvPr id="79917" name="직선 연결선 79916"/>
            <p:cNvCxnSpPr/>
            <p:nvPr/>
          </p:nvCxnSpPr>
          <p:spPr>
            <a:xfrm>
              <a:off x="6556157" y="4421582"/>
              <a:ext cx="945009" cy="0"/>
            </a:xfrm>
            <a:prstGeom prst="line">
              <a:avLst/>
            </a:prstGeom>
            <a:ln w="6309" cap="flat" cmpd="sng" algn="ctr">
              <a:solidFill>
                <a:srgbClr val="808080"/>
              </a:solidFill>
              <a:prstDash val="solid"/>
              <a:miter/>
            </a:ln>
          </p:spPr>
        </p:cxnSp>
        <p:cxnSp>
          <p:nvCxnSpPr>
            <p:cNvPr id="79918" name="직선 연결선 79917"/>
            <p:cNvCxnSpPr/>
            <p:nvPr/>
          </p:nvCxnSpPr>
          <p:spPr>
            <a:xfrm>
              <a:off x="6503784" y="5561958"/>
              <a:ext cx="1070414" cy="0"/>
            </a:xfrm>
            <a:prstGeom prst="line">
              <a:avLst/>
            </a:prstGeom>
            <a:ln w="6309" cap="flat" cmpd="sng" algn="ctr">
              <a:solidFill>
                <a:srgbClr val="808080"/>
              </a:solidFill>
              <a:prstDash val="solid"/>
              <a:miter/>
            </a:ln>
          </p:spPr>
        </p:cxnSp>
        <p:cxnSp>
          <p:nvCxnSpPr>
            <p:cNvPr id="79919" name="직선 연결선 79918"/>
            <p:cNvCxnSpPr/>
            <p:nvPr/>
          </p:nvCxnSpPr>
          <p:spPr>
            <a:xfrm>
              <a:off x="6489490" y="5341186"/>
              <a:ext cx="1084708" cy="0"/>
            </a:xfrm>
            <a:prstGeom prst="line">
              <a:avLst/>
            </a:prstGeom>
            <a:ln w="6309" cap="flat" cmpd="sng" algn="ctr">
              <a:solidFill>
                <a:srgbClr val="808080"/>
              </a:solidFill>
              <a:prstDash val="solid"/>
              <a:miter/>
            </a:ln>
          </p:spPr>
        </p:cxnSp>
        <p:sp>
          <p:nvSpPr>
            <p:cNvPr id="79920" name="자유형 79919"/>
            <p:cNvSpPr/>
            <p:nvPr/>
          </p:nvSpPr>
          <p:spPr>
            <a:xfrm>
              <a:off x="7081901" y="4348549"/>
              <a:ext cx="163541" cy="144501"/>
            </a:xfrm>
            <a:custGeom>
              <a:avLst/>
              <a:gdLst>
                <a:gd name="T0" fmla="*/ 0 w 103"/>
                <a:gd name="T1" fmla="*/ 0 h 91"/>
                <a:gd name="T2" fmla="*/ 103 w 103"/>
                <a:gd name="T3" fmla="*/ 91 h 91"/>
              </a:gdLst>
              <a:ahLst/>
              <a:cxnLst/>
              <a:rect l="T0" t="T1" r="T2" b="T3"/>
              <a:pathLst>
                <a:path w="103" h="91">
                  <a:moveTo>
                    <a:pt x="14" y="0"/>
                  </a:moveTo>
                  <a:cubicBezTo>
                    <a:pt x="7" y="0"/>
                    <a:pt x="0" y="4"/>
                    <a:pt x="0" y="10"/>
                  </a:cubicBezTo>
                  <a:cubicBezTo>
                    <a:pt x="0" y="34"/>
                    <a:pt x="0" y="57"/>
                    <a:pt x="0" y="81"/>
                  </a:cubicBezTo>
                  <a:cubicBezTo>
                    <a:pt x="0" y="87"/>
                    <a:pt x="7" y="91"/>
                    <a:pt x="14" y="91"/>
                  </a:cubicBezTo>
                  <a:lnTo>
                    <a:pt x="90" y="91"/>
                  </a:lnTo>
                  <a:cubicBezTo>
                    <a:pt x="97" y="91"/>
                    <a:pt x="103" y="87"/>
                    <a:pt x="103" y="81"/>
                  </a:cubicBezTo>
                  <a:cubicBezTo>
                    <a:pt x="103" y="57"/>
                    <a:pt x="103" y="34"/>
                    <a:pt x="103" y="10"/>
                  </a:cubicBezTo>
                  <a:cubicBezTo>
                    <a:pt x="103" y="4"/>
                    <a:pt x="97" y="0"/>
                    <a:pt x="90" y="0"/>
                  </a:cubicBezTo>
                  <a:lnTo>
                    <a:pt x="14" y="0"/>
                  </a:lnTo>
                  <a:close/>
                  <a:moveTo>
                    <a:pt x="14" y="4"/>
                  </a:moveTo>
                  <a:lnTo>
                    <a:pt x="90" y="4"/>
                  </a:lnTo>
                  <a:cubicBezTo>
                    <a:pt x="94" y="4"/>
                    <a:pt x="98" y="7"/>
                    <a:pt x="98" y="10"/>
                  </a:cubicBezTo>
                  <a:lnTo>
                    <a:pt x="98" y="28"/>
                  </a:lnTo>
                  <a:lnTo>
                    <a:pt x="6" y="28"/>
                  </a:lnTo>
                  <a:lnTo>
                    <a:pt x="6" y="10"/>
                  </a:lnTo>
                  <a:cubicBezTo>
                    <a:pt x="6" y="7"/>
                    <a:pt x="9" y="4"/>
                    <a:pt x="14" y="4"/>
                  </a:cubicBezTo>
                  <a:lnTo>
                    <a:pt x="14" y="4"/>
                  </a:lnTo>
                  <a:close/>
                  <a:moveTo>
                    <a:pt x="38" y="12"/>
                  </a:moveTo>
                  <a:quadBezTo>
                    <a:pt x="38" y="12"/>
                    <a:pt x="38" y="12"/>
                  </a:quadBezTo>
                  <a:cubicBezTo>
                    <a:pt x="36" y="12"/>
                    <a:pt x="36" y="13"/>
                    <a:pt x="36" y="14"/>
                  </a:cubicBezTo>
                  <a:cubicBezTo>
                    <a:pt x="36" y="15"/>
                    <a:pt x="36" y="17"/>
                    <a:pt x="38" y="18"/>
                  </a:cubicBezTo>
                  <a:cubicBezTo>
                    <a:pt x="39" y="19"/>
                    <a:pt x="41" y="20"/>
                    <a:pt x="44" y="20"/>
                  </a:cubicBezTo>
                  <a:lnTo>
                    <a:pt x="60" y="20"/>
                  </a:lnTo>
                  <a:cubicBezTo>
                    <a:pt x="63" y="20"/>
                    <a:pt x="65" y="19"/>
                    <a:pt x="66" y="18"/>
                  </a:cubicBezTo>
                  <a:cubicBezTo>
                    <a:pt x="68" y="17"/>
                    <a:pt x="68" y="15"/>
                    <a:pt x="68" y="14"/>
                  </a:cubicBezTo>
                  <a:cubicBezTo>
                    <a:pt x="68" y="13"/>
                    <a:pt x="67" y="12"/>
                    <a:pt x="66" y="12"/>
                  </a:cubicBezTo>
                  <a:cubicBezTo>
                    <a:pt x="64" y="12"/>
                    <a:pt x="63" y="13"/>
                    <a:pt x="63" y="14"/>
                  </a:cubicBezTo>
                  <a:quadBezTo>
                    <a:pt x="63" y="15"/>
                    <a:pt x="62" y="16"/>
                  </a:quadBezTo>
                  <a:quadBezTo>
                    <a:pt x="62" y="16"/>
                    <a:pt x="60" y="16"/>
                  </a:quadBezTo>
                  <a:lnTo>
                    <a:pt x="44" y="16"/>
                  </a:lnTo>
                  <a:quadBezTo>
                    <a:pt x="42" y="16"/>
                    <a:pt x="42" y="16"/>
                  </a:quadBezTo>
                  <a:quadBezTo>
                    <a:pt x="41" y="15"/>
                    <a:pt x="41" y="14"/>
                  </a:quadBezTo>
                  <a:cubicBezTo>
                    <a:pt x="41" y="13"/>
                    <a:pt x="40" y="12"/>
                    <a:pt x="38" y="12"/>
                  </a:cubicBezTo>
                  <a:lnTo>
                    <a:pt x="38" y="12"/>
                  </a:lnTo>
                  <a:close/>
                  <a:moveTo>
                    <a:pt x="6" y="32"/>
                  </a:moveTo>
                  <a:lnTo>
                    <a:pt x="98" y="32"/>
                  </a:lnTo>
                  <a:lnTo>
                    <a:pt x="98" y="59"/>
                  </a:lnTo>
                  <a:lnTo>
                    <a:pt x="6" y="59"/>
                  </a:lnTo>
                  <a:lnTo>
                    <a:pt x="6" y="32"/>
                  </a:lnTo>
                  <a:lnTo>
                    <a:pt x="6" y="32"/>
                  </a:lnTo>
                  <a:close/>
                  <a:moveTo>
                    <a:pt x="38" y="45"/>
                  </a:moveTo>
                  <a:quadBezTo>
                    <a:pt x="38" y="45"/>
                    <a:pt x="38" y="45"/>
                  </a:quad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6" y="49"/>
                    <a:pt x="38" y="51"/>
                  </a:cubicBezTo>
                  <a:cubicBezTo>
                    <a:pt x="39" y="52"/>
                    <a:pt x="41" y="53"/>
                    <a:pt x="44" y="53"/>
                  </a:cubicBezTo>
                  <a:lnTo>
                    <a:pt x="60" y="53"/>
                  </a:lnTo>
                  <a:cubicBezTo>
                    <a:pt x="63" y="53"/>
                    <a:pt x="65" y="52"/>
                    <a:pt x="66" y="51"/>
                  </a:cubicBezTo>
                  <a:cubicBezTo>
                    <a:pt x="68" y="49"/>
                    <a:pt x="68" y="48"/>
                    <a:pt x="68" y="47"/>
                  </a:cubicBezTo>
                  <a:cubicBezTo>
                    <a:pt x="68" y="46"/>
                    <a:pt x="67" y="45"/>
                    <a:pt x="66" y="45"/>
                  </a:cubicBezTo>
                  <a:cubicBezTo>
                    <a:pt x="64" y="45"/>
                    <a:pt x="63" y="46"/>
                    <a:pt x="63" y="47"/>
                  </a:cubicBezTo>
                  <a:cubicBezTo>
                    <a:pt x="63" y="47"/>
                    <a:pt x="63" y="48"/>
                    <a:pt x="62" y="48"/>
                  </a:cubicBezTo>
                  <a:cubicBezTo>
                    <a:pt x="62" y="48"/>
                    <a:pt x="62" y="49"/>
                    <a:pt x="60" y="49"/>
                  </a:cubicBezTo>
                  <a:lnTo>
                    <a:pt x="44" y="49"/>
                  </a:lnTo>
                  <a:cubicBezTo>
                    <a:pt x="42" y="49"/>
                    <a:pt x="42" y="48"/>
                    <a:pt x="42" y="48"/>
                  </a:cubicBezTo>
                  <a:cubicBezTo>
                    <a:pt x="41" y="48"/>
                    <a:pt x="41" y="47"/>
                    <a:pt x="41" y="47"/>
                  </a:cubicBezTo>
                  <a:cubicBezTo>
                    <a:pt x="41" y="46"/>
                    <a:pt x="40" y="44"/>
                    <a:pt x="38" y="45"/>
                  </a:cubicBezTo>
                  <a:lnTo>
                    <a:pt x="38" y="45"/>
                  </a:lnTo>
                  <a:close/>
                  <a:moveTo>
                    <a:pt x="6" y="63"/>
                  </a:moveTo>
                  <a:lnTo>
                    <a:pt x="98" y="63"/>
                  </a:lnTo>
                  <a:lnTo>
                    <a:pt x="98" y="81"/>
                  </a:lnTo>
                  <a:cubicBezTo>
                    <a:pt x="98" y="85"/>
                    <a:pt x="94" y="87"/>
                    <a:pt x="90" y="87"/>
                  </a:cubicBezTo>
                  <a:lnTo>
                    <a:pt x="14" y="87"/>
                  </a:lnTo>
                  <a:cubicBezTo>
                    <a:pt x="9" y="87"/>
                    <a:pt x="6" y="85"/>
                    <a:pt x="6" y="81"/>
                  </a:cubicBezTo>
                  <a:lnTo>
                    <a:pt x="6" y="63"/>
                  </a:lnTo>
                  <a:lnTo>
                    <a:pt x="6" y="63"/>
                  </a:lnTo>
                  <a:close/>
                  <a:moveTo>
                    <a:pt x="38" y="73"/>
                  </a:moveTo>
                  <a:quadBezTo>
                    <a:pt x="38" y="73"/>
                    <a:pt x="38" y="73"/>
                  </a:quadBezTo>
                  <a:cubicBezTo>
                    <a:pt x="36" y="73"/>
                    <a:pt x="36" y="74"/>
                    <a:pt x="36" y="75"/>
                  </a:cubicBezTo>
                  <a:cubicBezTo>
                    <a:pt x="36" y="76"/>
                    <a:pt x="36" y="78"/>
                    <a:pt x="38" y="79"/>
                  </a:cubicBezTo>
                  <a:cubicBezTo>
                    <a:pt x="39" y="80"/>
                    <a:pt x="41" y="81"/>
                    <a:pt x="44" y="81"/>
                  </a:cubicBezTo>
                  <a:lnTo>
                    <a:pt x="60" y="81"/>
                  </a:lnTo>
                  <a:cubicBezTo>
                    <a:pt x="63" y="81"/>
                    <a:pt x="65" y="80"/>
                    <a:pt x="66" y="79"/>
                  </a:cubicBezTo>
                  <a:cubicBezTo>
                    <a:pt x="68" y="78"/>
                    <a:pt x="68" y="76"/>
                    <a:pt x="68" y="75"/>
                  </a:cubicBezTo>
                  <a:cubicBezTo>
                    <a:pt x="68" y="74"/>
                    <a:pt x="67" y="73"/>
                    <a:pt x="66" y="73"/>
                  </a:cubicBezTo>
                  <a:cubicBezTo>
                    <a:pt x="64" y="73"/>
                    <a:pt x="63" y="74"/>
                    <a:pt x="63" y="75"/>
                  </a:cubicBezTo>
                  <a:quadBezTo>
                    <a:pt x="63" y="76"/>
                    <a:pt x="62" y="77"/>
                  </a:quadBezTo>
                  <a:quadBezTo>
                    <a:pt x="62" y="77"/>
                    <a:pt x="60" y="77"/>
                  </a:quadBezTo>
                  <a:lnTo>
                    <a:pt x="44" y="77"/>
                  </a:lnTo>
                  <a:quadBezTo>
                    <a:pt x="42" y="77"/>
                    <a:pt x="42" y="77"/>
                  </a:quadBezTo>
                  <a:quadBezTo>
                    <a:pt x="41" y="76"/>
                    <a:pt x="41" y="75"/>
                  </a:quadBezTo>
                  <a:cubicBezTo>
                    <a:pt x="41" y="74"/>
                    <a:pt x="40" y="73"/>
                    <a:pt x="38" y="73"/>
                  </a:cubicBezTo>
                  <a:lnTo>
                    <a:pt x="38" y="73"/>
                  </a:lnTo>
                  <a:close/>
                </a:path>
              </a:pathLst>
            </a:custGeom>
            <a:solidFill>
              <a:srgbClr val="5F5F5F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79924" name="자유형 79923"/>
            <p:cNvSpPr/>
            <p:nvPr/>
          </p:nvSpPr>
          <p:spPr>
            <a:xfrm>
              <a:off x="6662579" y="5268153"/>
              <a:ext cx="163596" cy="146064"/>
            </a:xfrm>
            <a:custGeom>
              <a:avLst/>
              <a:gdLst>
                <a:gd name="T0" fmla="*/ 0 w 103"/>
                <a:gd name="T1" fmla="*/ 0 h 92"/>
                <a:gd name="T2" fmla="*/ 103 w 103"/>
                <a:gd name="T3" fmla="*/ 92 h 92"/>
              </a:gdLst>
              <a:ahLst/>
              <a:cxnLst/>
              <a:rect l="T0" t="T1" r="T2" b="T3"/>
              <a:pathLst>
                <a:path w="103" h="92">
                  <a:moveTo>
                    <a:pt x="14" y="0"/>
                  </a:moveTo>
                  <a:cubicBezTo>
                    <a:pt x="6" y="0"/>
                    <a:pt x="0" y="5"/>
                    <a:pt x="0" y="10"/>
                  </a:cubicBezTo>
                  <a:cubicBezTo>
                    <a:pt x="0" y="34"/>
                    <a:pt x="0" y="58"/>
                    <a:pt x="0" y="82"/>
                  </a:cubicBezTo>
                  <a:cubicBezTo>
                    <a:pt x="0" y="87"/>
                    <a:pt x="6" y="92"/>
                    <a:pt x="14" y="92"/>
                  </a:cubicBezTo>
                  <a:lnTo>
                    <a:pt x="90" y="92"/>
                  </a:lnTo>
                  <a:cubicBezTo>
                    <a:pt x="97" y="92"/>
                    <a:pt x="103" y="87"/>
                    <a:pt x="103" y="82"/>
                  </a:cubicBezTo>
                  <a:cubicBezTo>
                    <a:pt x="103" y="58"/>
                    <a:pt x="103" y="34"/>
                    <a:pt x="103" y="10"/>
                  </a:cubicBezTo>
                  <a:cubicBezTo>
                    <a:pt x="103" y="5"/>
                    <a:pt x="97" y="0"/>
                    <a:pt x="90" y="0"/>
                  </a:cubicBezTo>
                  <a:lnTo>
                    <a:pt x="14" y="0"/>
                  </a:lnTo>
                  <a:close/>
                  <a:moveTo>
                    <a:pt x="14" y="4"/>
                  </a:moveTo>
                  <a:lnTo>
                    <a:pt x="90" y="4"/>
                  </a:lnTo>
                  <a:cubicBezTo>
                    <a:pt x="94" y="4"/>
                    <a:pt x="98" y="7"/>
                    <a:pt x="98" y="10"/>
                  </a:cubicBezTo>
                  <a:lnTo>
                    <a:pt x="98" y="29"/>
                  </a:lnTo>
                  <a:lnTo>
                    <a:pt x="5" y="29"/>
                  </a:lnTo>
                  <a:lnTo>
                    <a:pt x="5" y="10"/>
                  </a:lnTo>
                  <a:cubicBezTo>
                    <a:pt x="5" y="7"/>
                    <a:pt x="9" y="4"/>
                    <a:pt x="14" y="4"/>
                  </a:cubicBezTo>
                  <a:lnTo>
                    <a:pt x="14" y="4"/>
                  </a:lnTo>
                  <a:close/>
                  <a:moveTo>
                    <a:pt x="38" y="12"/>
                  </a:moveTo>
                  <a:quadBezTo>
                    <a:pt x="38" y="12"/>
                    <a:pt x="37" y="12"/>
                  </a:quadBezTo>
                  <a:cubicBezTo>
                    <a:pt x="36" y="13"/>
                    <a:pt x="35" y="13"/>
                    <a:pt x="35" y="14"/>
                  </a:cubicBezTo>
                  <a:cubicBezTo>
                    <a:pt x="35" y="16"/>
                    <a:pt x="36" y="17"/>
                    <a:pt x="37" y="18"/>
                  </a:cubicBezTo>
                  <a:cubicBezTo>
                    <a:pt x="38" y="20"/>
                    <a:pt x="41" y="20"/>
                    <a:pt x="44" y="20"/>
                  </a:cubicBezTo>
                  <a:lnTo>
                    <a:pt x="60" y="20"/>
                  </a:lnTo>
                  <a:cubicBezTo>
                    <a:pt x="62" y="20"/>
                    <a:pt x="65" y="20"/>
                    <a:pt x="66" y="18"/>
                  </a:cubicBezTo>
                  <a:cubicBezTo>
                    <a:pt x="67" y="17"/>
                    <a:pt x="68" y="16"/>
                    <a:pt x="68" y="14"/>
                  </a:cubicBezTo>
                  <a:cubicBezTo>
                    <a:pt x="68" y="13"/>
                    <a:pt x="67" y="12"/>
                    <a:pt x="65" y="12"/>
                  </a:cubicBezTo>
                  <a:cubicBezTo>
                    <a:pt x="64" y="12"/>
                    <a:pt x="62" y="13"/>
                    <a:pt x="62" y="14"/>
                  </a:cubicBezTo>
                  <a:cubicBezTo>
                    <a:pt x="62" y="15"/>
                    <a:pt x="62" y="16"/>
                    <a:pt x="62" y="16"/>
                  </a:cubicBezTo>
                  <a:cubicBezTo>
                    <a:pt x="62" y="16"/>
                    <a:pt x="61" y="16"/>
                    <a:pt x="60" y="16"/>
                  </a:cubicBezTo>
                  <a:lnTo>
                    <a:pt x="44" y="16"/>
                  </a:lnTo>
                  <a:quadBezTo>
                    <a:pt x="42" y="16"/>
                    <a:pt x="41" y="16"/>
                  </a:quadBezTo>
                  <a:cubicBezTo>
                    <a:pt x="41" y="16"/>
                    <a:pt x="41" y="15"/>
                    <a:pt x="41" y="14"/>
                  </a:cubicBezTo>
                  <a:cubicBezTo>
                    <a:pt x="41" y="13"/>
                    <a:pt x="39" y="12"/>
                    <a:pt x="38" y="12"/>
                  </a:cubicBezTo>
                  <a:lnTo>
                    <a:pt x="38" y="12"/>
                  </a:lnTo>
                  <a:close/>
                  <a:moveTo>
                    <a:pt x="5" y="33"/>
                  </a:moveTo>
                  <a:lnTo>
                    <a:pt x="98" y="33"/>
                  </a:lnTo>
                  <a:lnTo>
                    <a:pt x="98" y="59"/>
                  </a:lnTo>
                  <a:lnTo>
                    <a:pt x="5" y="59"/>
                  </a:lnTo>
                  <a:lnTo>
                    <a:pt x="5" y="33"/>
                  </a:lnTo>
                  <a:lnTo>
                    <a:pt x="5" y="33"/>
                  </a:lnTo>
                  <a:close/>
                  <a:moveTo>
                    <a:pt x="38" y="45"/>
                  </a:moveTo>
                  <a:quadBezTo>
                    <a:pt x="38" y="45"/>
                    <a:pt x="37" y="45"/>
                  </a:quadBezTo>
                  <a:cubicBezTo>
                    <a:pt x="36" y="45"/>
                    <a:pt x="35" y="46"/>
                    <a:pt x="35" y="47"/>
                  </a:cubicBezTo>
                  <a:cubicBezTo>
                    <a:pt x="35" y="48"/>
                    <a:pt x="36" y="50"/>
                    <a:pt x="37" y="51"/>
                  </a:cubicBezTo>
                  <a:cubicBezTo>
                    <a:pt x="38" y="52"/>
                    <a:pt x="41" y="53"/>
                    <a:pt x="44" y="53"/>
                  </a:cubicBezTo>
                  <a:lnTo>
                    <a:pt x="60" y="53"/>
                  </a:lnTo>
                  <a:cubicBezTo>
                    <a:pt x="62" y="53"/>
                    <a:pt x="65" y="52"/>
                    <a:pt x="66" y="51"/>
                  </a:cubicBezTo>
                  <a:cubicBezTo>
                    <a:pt x="67" y="50"/>
                    <a:pt x="68" y="48"/>
                    <a:pt x="68" y="47"/>
                  </a:cubicBezTo>
                  <a:cubicBezTo>
                    <a:pt x="68" y="46"/>
                    <a:pt x="67" y="45"/>
                    <a:pt x="65" y="45"/>
                  </a:cubicBezTo>
                  <a:cubicBezTo>
                    <a:pt x="64" y="45"/>
                    <a:pt x="62" y="46"/>
                    <a:pt x="62" y="47"/>
                  </a:cubicBezTo>
                  <a:quadBezTo>
                    <a:pt x="62" y="48"/>
                    <a:pt x="62" y="48"/>
                  </a:quadBezTo>
                  <a:cubicBezTo>
                    <a:pt x="62" y="49"/>
                    <a:pt x="61" y="49"/>
                    <a:pt x="60" y="49"/>
                  </a:cubicBezTo>
                  <a:lnTo>
                    <a:pt x="44" y="49"/>
                  </a:lnTo>
                  <a:quadBezTo>
                    <a:pt x="42" y="49"/>
                    <a:pt x="41" y="48"/>
                  </a:quadBezTo>
                  <a:quadBezTo>
                    <a:pt x="41" y="48"/>
                    <a:pt x="41" y="47"/>
                  </a:quadBezTo>
                  <a:cubicBezTo>
                    <a:pt x="41" y="46"/>
                    <a:pt x="39" y="45"/>
                    <a:pt x="38" y="45"/>
                  </a:cubicBezTo>
                  <a:lnTo>
                    <a:pt x="38" y="45"/>
                  </a:lnTo>
                  <a:close/>
                  <a:moveTo>
                    <a:pt x="5" y="63"/>
                  </a:moveTo>
                  <a:lnTo>
                    <a:pt x="98" y="63"/>
                  </a:lnTo>
                  <a:lnTo>
                    <a:pt x="98" y="82"/>
                  </a:lnTo>
                  <a:cubicBezTo>
                    <a:pt x="98" y="85"/>
                    <a:pt x="94" y="88"/>
                    <a:pt x="90" y="88"/>
                  </a:cubicBezTo>
                  <a:lnTo>
                    <a:pt x="14" y="88"/>
                  </a:lnTo>
                  <a:cubicBezTo>
                    <a:pt x="9" y="88"/>
                    <a:pt x="5" y="85"/>
                    <a:pt x="5" y="82"/>
                  </a:cubicBezTo>
                  <a:lnTo>
                    <a:pt x="5" y="63"/>
                  </a:lnTo>
                  <a:lnTo>
                    <a:pt x="5" y="63"/>
                  </a:lnTo>
                  <a:close/>
                  <a:moveTo>
                    <a:pt x="38" y="73"/>
                  </a:moveTo>
                  <a:quadBezTo>
                    <a:pt x="38" y="73"/>
                    <a:pt x="37" y="73"/>
                  </a:quadBezTo>
                  <a:cubicBezTo>
                    <a:pt x="36" y="74"/>
                    <a:pt x="35" y="75"/>
                    <a:pt x="35" y="75"/>
                  </a:cubicBezTo>
                  <a:cubicBezTo>
                    <a:pt x="35" y="77"/>
                    <a:pt x="36" y="78"/>
                    <a:pt x="37" y="80"/>
                  </a:cubicBezTo>
                  <a:cubicBezTo>
                    <a:pt x="38" y="81"/>
                    <a:pt x="41" y="82"/>
                    <a:pt x="44" y="82"/>
                  </a:cubicBezTo>
                  <a:lnTo>
                    <a:pt x="60" y="82"/>
                  </a:lnTo>
                  <a:cubicBezTo>
                    <a:pt x="62" y="82"/>
                    <a:pt x="65" y="81"/>
                    <a:pt x="66" y="80"/>
                  </a:cubicBezTo>
                  <a:cubicBezTo>
                    <a:pt x="67" y="78"/>
                    <a:pt x="68" y="77"/>
                    <a:pt x="68" y="75"/>
                  </a:cubicBezTo>
                  <a:cubicBezTo>
                    <a:pt x="68" y="74"/>
                    <a:pt x="67" y="73"/>
                    <a:pt x="65" y="73"/>
                  </a:cubicBezTo>
                  <a:cubicBezTo>
                    <a:pt x="64" y="73"/>
                    <a:pt x="62" y="74"/>
                    <a:pt x="62" y="75"/>
                  </a:cubicBezTo>
                  <a:cubicBezTo>
                    <a:pt x="62" y="76"/>
                    <a:pt x="62" y="77"/>
                    <a:pt x="62" y="77"/>
                  </a:cubicBezTo>
                  <a:cubicBezTo>
                    <a:pt x="62" y="77"/>
                    <a:pt x="61" y="77"/>
                    <a:pt x="60" y="77"/>
                  </a:cubicBezTo>
                  <a:lnTo>
                    <a:pt x="44" y="77"/>
                  </a:lnTo>
                  <a:quadBezTo>
                    <a:pt x="42" y="77"/>
                    <a:pt x="41" y="77"/>
                  </a:quadBezTo>
                  <a:cubicBezTo>
                    <a:pt x="41" y="77"/>
                    <a:pt x="41" y="76"/>
                    <a:pt x="41" y="75"/>
                  </a:cubicBezTo>
                  <a:cubicBezTo>
                    <a:pt x="41" y="74"/>
                    <a:pt x="39" y="73"/>
                    <a:pt x="38" y="73"/>
                  </a:cubicBezTo>
                  <a:lnTo>
                    <a:pt x="38" y="73"/>
                  </a:lnTo>
                  <a:close/>
                </a:path>
              </a:pathLst>
            </a:custGeom>
            <a:solidFill>
              <a:srgbClr val="5F5F5F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79925" name="자유형 79924"/>
            <p:cNvSpPr/>
            <p:nvPr/>
          </p:nvSpPr>
          <p:spPr>
            <a:xfrm>
              <a:off x="7205743" y="5499981"/>
              <a:ext cx="163596" cy="146120"/>
            </a:xfrm>
            <a:custGeom>
              <a:avLst/>
              <a:gdLst>
                <a:gd name="T0" fmla="*/ 0 w 103"/>
                <a:gd name="T1" fmla="*/ 0 h 92"/>
                <a:gd name="T2" fmla="*/ 103 w 103"/>
                <a:gd name="T3" fmla="*/ 92 h 92"/>
              </a:gdLst>
              <a:ahLst/>
              <a:cxnLst/>
              <a:rect l="T0" t="T1" r="T2" b="T3"/>
              <a:pathLst>
                <a:path w="103" h="92">
                  <a:moveTo>
                    <a:pt x="13" y="0"/>
                  </a:moveTo>
                  <a:cubicBezTo>
                    <a:pt x="6" y="0"/>
                    <a:pt x="0" y="5"/>
                    <a:pt x="0" y="10"/>
                  </a:cubicBezTo>
                  <a:cubicBezTo>
                    <a:pt x="0" y="34"/>
                    <a:pt x="0" y="58"/>
                    <a:pt x="0" y="82"/>
                  </a:cubicBezTo>
                  <a:cubicBezTo>
                    <a:pt x="0" y="87"/>
                    <a:pt x="6" y="92"/>
                    <a:pt x="13" y="92"/>
                  </a:cubicBezTo>
                  <a:lnTo>
                    <a:pt x="89" y="92"/>
                  </a:lnTo>
                  <a:cubicBezTo>
                    <a:pt x="97" y="92"/>
                    <a:pt x="103" y="87"/>
                    <a:pt x="103" y="82"/>
                  </a:cubicBezTo>
                  <a:cubicBezTo>
                    <a:pt x="103" y="58"/>
                    <a:pt x="103" y="34"/>
                    <a:pt x="103" y="10"/>
                  </a:cubicBezTo>
                  <a:cubicBezTo>
                    <a:pt x="103" y="5"/>
                    <a:pt x="97" y="0"/>
                    <a:pt x="89" y="0"/>
                  </a:cubicBezTo>
                  <a:lnTo>
                    <a:pt x="13" y="0"/>
                  </a:lnTo>
                  <a:close/>
                  <a:moveTo>
                    <a:pt x="13" y="4"/>
                  </a:moveTo>
                  <a:lnTo>
                    <a:pt x="89" y="4"/>
                  </a:lnTo>
                  <a:cubicBezTo>
                    <a:pt x="94" y="4"/>
                    <a:pt x="97" y="7"/>
                    <a:pt x="97" y="10"/>
                  </a:cubicBezTo>
                  <a:lnTo>
                    <a:pt x="97" y="29"/>
                  </a:lnTo>
                  <a:lnTo>
                    <a:pt x="5" y="29"/>
                  </a:lnTo>
                  <a:lnTo>
                    <a:pt x="5" y="10"/>
                  </a:lnTo>
                  <a:cubicBezTo>
                    <a:pt x="5" y="7"/>
                    <a:pt x="9" y="4"/>
                    <a:pt x="13" y="4"/>
                  </a:cubicBezTo>
                  <a:lnTo>
                    <a:pt x="13" y="4"/>
                  </a:lnTo>
                  <a:close/>
                  <a:moveTo>
                    <a:pt x="37" y="12"/>
                  </a:moveTo>
                  <a:quadBezTo>
                    <a:pt x="37" y="12"/>
                    <a:pt x="37" y="13"/>
                  </a:quadBezTo>
                  <a:cubicBezTo>
                    <a:pt x="36" y="13"/>
                    <a:pt x="35" y="14"/>
                    <a:pt x="35" y="14"/>
                  </a:cubicBezTo>
                  <a:cubicBezTo>
                    <a:pt x="35" y="16"/>
                    <a:pt x="35" y="17"/>
                    <a:pt x="37" y="19"/>
                  </a:cubicBezTo>
                  <a:cubicBezTo>
                    <a:pt x="38" y="20"/>
                    <a:pt x="40" y="21"/>
                    <a:pt x="43" y="21"/>
                  </a:cubicBezTo>
                  <a:lnTo>
                    <a:pt x="59" y="21"/>
                  </a:lnTo>
                  <a:cubicBezTo>
                    <a:pt x="62" y="21"/>
                    <a:pt x="64" y="20"/>
                    <a:pt x="66" y="19"/>
                  </a:cubicBezTo>
                  <a:cubicBezTo>
                    <a:pt x="67" y="17"/>
                    <a:pt x="67" y="16"/>
                    <a:pt x="67" y="14"/>
                  </a:cubicBezTo>
                  <a:cubicBezTo>
                    <a:pt x="67" y="13"/>
                    <a:pt x="66" y="12"/>
                    <a:pt x="65" y="12"/>
                  </a:cubicBezTo>
                  <a:cubicBezTo>
                    <a:pt x="63" y="12"/>
                    <a:pt x="62" y="13"/>
                    <a:pt x="62" y="14"/>
                  </a:cubicBezTo>
                  <a:cubicBezTo>
                    <a:pt x="62" y="15"/>
                    <a:pt x="62" y="16"/>
                    <a:pt x="61" y="16"/>
                  </a:cubicBezTo>
                  <a:quadBezTo>
                    <a:pt x="61" y="16"/>
                    <a:pt x="59" y="16"/>
                  </a:quadBezTo>
                  <a:lnTo>
                    <a:pt x="43" y="16"/>
                  </a:lnTo>
                  <a:cubicBezTo>
                    <a:pt x="42" y="16"/>
                    <a:pt x="41" y="16"/>
                    <a:pt x="41" y="16"/>
                  </a:cubicBezTo>
                  <a:cubicBezTo>
                    <a:pt x="41" y="16"/>
                    <a:pt x="40" y="15"/>
                    <a:pt x="40" y="14"/>
                  </a:cubicBezTo>
                  <a:cubicBezTo>
                    <a:pt x="40" y="13"/>
                    <a:pt x="39" y="12"/>
                    <a:pt x="37" y="12"/>
                  </a:cubicBezTo>
                  <a:lnTo>
                    <a:pt x="37" y="12"/>
                  </a:lnTo>
                  <a:close/>
                  <a:moveTo>
                    <a:pt x="5" y="33"/>
                  </a:moveTo>
                  <a:lnTo>
                    <a:pt x="97" y="33"/>
                  </a:lnTo>
                  <a:lnTo>
                    <a:pt x="97" y="59"/>
                  </a:lnTo>
                  <a:lnTo>
                    <a:pt x="5" y="59"/>
                  </a:lnTo>
                  <a:lnTo>
                    <a:pt x="5" y="33"/>
                  </a:lnTo>
                  <a:lnTo>
                    <a:pt x="5" y="33"/>
                  </a:lnTo>
                  <a:close/>
                  <a:moveTo>
                    <a:pt x="37" y="45"/>
                  </a:moveTo>
                  <a:quadBezTo>
                    <a:pt x="37" y="45"/>
                    <a:pt x="37" y="45"/>
                  </a:quadBezTo>
                  <a:cubicBezTo>
                    <a:pt x="36" y="45"/>
                    <a:pt x="35" y="46"/>
                    <a:pt x="35" y="47"/>
                  </a:cubicBezTo>
                  <a:cubicBezTo>
                    <a:pt x="35" y="48"/>
                    <a:pt x="35" y="50"/>
                    <a:pt x="37" y="51"/>
                  </a:cubicBezTo>
                  <a:cubicBezTo>
                    <a:pt x="38" y="52"/>
                    <a:pt x="40" y="53"/>
                    <a:pt x="43" y="53"/>
                  </a:cubicBezTo>
                  <a:lnTo>
                    <a:pt x="59" y="53"/>
                  </a:lnTo>
                  <a:cubicBezTo>
                    <a:pt x="62" y="53"/>
                    <a:pt x="64" y="52"/>
                    <a:pt x="66" y="51"/>
                  </a:cubicBezTo>
                  <a:cubicBezTo>
                    <a:pt x="67" y="50"/>
                    <a:pt x="67" y="48"/>
                    <a:pt x="67" y="47"/>
                  </a:cubicBezTo>
                  <a:cubicBezTo>
                    <a:pt x="67" y="46"/>
                    <a:pt x="66" y="45"/>
                    <a:pt x="65" y="45"/>
                  </a:cubicBezTo>
                  <a:cubicBezTo>
                    <a:pt x="63" y="45"/>
                    <a:pt x="62" y="46"/>
                    <a:pt x="62" y="47"/>
                  </a:cubicBezTo>
                  <a:quadBezTo>
                    <a:pt x="62" y="48"/>
                    <a:pt x="61" y="49"/>
                  </a:quadBezTo>
                  <a:quadBezTo>
                    <a:pt x="61" y="49"/>
                    <a:pt x="59" y="49"/>
                  </a:quadBezTo>
                  <a:lnTo>
                    <a:pt x="43" y="49"/>
                  </a:lnTo>
                  <a:cubicBezTo>
                    <a:pt x="42" y="49"/>
                    <a:pt x="41" y="49"/>
                    <a:pt x="41" y="49"/>
                  </a:cubicBezTo>
                  <a:cubicBezTo>
                    <a:pt x="41" y="48"/>
                    <a:pt x="40" y="48"/>
                    <a:pt x="40" y="47"/>
                  </a:cubicBezTo>
                  <a:cubicBezTo>
                    <a:pt x="40" y="46"/>
                    <a:pt x="39" y="45"/>
                    <a:pt x="37" y="45"/>
                  </a:cubicBezTo>
                  <a:lnTo>
                    <a:pt x="37" y="45"/>
                  </a:lnTo>
                  <a:close/>
                  <a:moveTo>
                    <a:pt x="5" y="63"/>
                  </a:moveTo>
                  <a:lnTo>
                    <a:pt x="97" y="63"/>
                  </a:lnTo>
                  <a:lnTo>
                    <a:pt x="97" y="82"/>
                  </a:lnTo>
                  <a:cubicBezTo>
                    <a:pt x="97" y="85"/>
                    <a:pt x="94" y="88"/>
                    <a:pt x="89" y="88"/>
                  </a:cubicBezTo>
                  <a:lnTo>
                    <a:pt x="13" y="88"/>
                  </a:lnTo>
                  <a:cubicBezTo>
                    <a:pt x="9" y="88"/>
                    <a:pt x="5" y="85"/>
                    <a:pt x="5" y="82"/>
                  </a:cubicBezTo>
                  <a:lnTo>
                    <a:pt x="5" y="63"/>
                  </a:lnTo>
                  <a:lnTo>
                    <a:pt x="5" y="63"/>
                  </a:lnTo>
                  <a:close/>
                  <a:moveTo>
                    <a:pt x="37" y="73"/>
                  </a:moveTo>
                  <a:quadBezTo>
                    <a:pt x="37" y="73"/>
                    <a:pt x="37" y="74"/>
                  </a:quadBezTo>
                  <a:cubicBezTo>
                    <a:pt x="36" y="74"/>
                    <a:pt x="35" y="75"/>
                    <a:pt x="35" y="76"/>
                  </a:cubicBezTo>
                  <a:cubicBezTo>
                    <a:pt x="35" y="77"/>
                    <a:pt x="35" y="78"/>
                    <a:pt x="37" y="80"/>
                  </a:cubicBezTo>
                  <a:cubicBezTo>
                    <a:pt x="38" y="81"/>
                    <a:pt x="40" y="82"/>
                    <a:pt x="43" y="82"/>
                  </a:cubicBezTo>
                  <a:lnTo>
                    <a:pt x="59" y="82"/>
                  </a:lnTo>
                  <a:cubicBezTo>
                    <a:pt x="62" y="82"/>
                    <a:pt x="64" y="81"/>
                    <a:pt x="66" y="80"/>
                  </a:cubicBezTo>
                  <a:cubicBezTo>
                    <a:pt x="67" y="78"/>
                    <a:pt x="67" y="77"/>
                    <a:pt x="67" y="76"/>
                  </a:cubicBezTo>
                  <a:cubicBezTo>
                    <a:pt x="67" y="74"/>
                    <a:pt x="66" y="73"/>
                    <a:pt x="65" y="73"/>
                  </a:cubicBezTo>
                  <a:cubicBezTo>
                    <a:pt x="63" y="73"/>
                    <a:pt x="62" y="74"/>
                    <a:pt x="62" y="76"/>
                  </a:cubicBezTo>
                  <a:cubicBezTo>
                    <a:pt x="62" y="76"/>
                    <a:pt x="62" y="77"/>
                    <a:pt x="61" y="77"/>
                  </a:cubicBezTo>
                  <a:cubicBezTo>
                    <a:pt x="61" y="77"/>
                    <a:pt x="61" y="78"/>
                    <a:pt x="59" y="78"/>
                  </a:cubicBezTo>
                  <a:lnTo>
                    <a:pt x="43" y="78"/>
                  </a:lnTo>
                  <a:cubicBezTo>
                    <a:pt x="42" y="78"/>
                    <a:pt x="41" y="77"/>
                    <a:pt x="41" y="77"/>
                  </a:cubicBezTo>
                  <a:cubicBezTo>
                    <a:pt x="41" y="77"/>
                    <a:pt x="40" y="76"/>
                    <a:pt x="40" y="76"/>
                  </a:cubicBezTo>
                  <a:cubicBezTo>
                    <a:pt x="40" y="74"/>
                    <a:pt x="39" y="73"/>
                    <a:pt x="37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rgbClr val="5F5F5F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79926" name="TextBox 79925"/>
            <p:cNvSpPr txBox="1"/>
            <p:nvPr/>
          </p:nvSpPr>
          <p:spPr>
            <a:xfrm>
              <a:off x="7769566" y="4342184"/>
              <a:ext cx="635291" cy="168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8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원</a:t>
              </a:r>
            </a:p>
          </p:txBody>
        </p:sp>
        <p:sp>
          <p:nvSpPr>
            <p:cNvPr id="79927" name="TextBox 79926"/>
            <p:cNvSpPr txBox="1"/>
            <p:nvPr/>
          </p:nvSpPr>
          <p:spPr>
            <a:xfrm>
              <a:off x="7512277" y="5256986"/>
              <a:ext cx="892579" cy="1683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800" b="0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회(7일)</a:t>
              </a:r>
            </a:p>
          </p:txBody>
        </p:sp>
        <p:sp>
          <p:nvSpPr>
            <p:cNvPr id="79928" name="TextBox 79927"/>
            <p:cNvSpPr txBox="1"/>
            <p:nvPr/>
          </p:nvSpPr>
          <p:spPr>
            <a:xfrm>
              <a:off x="7521825" y="5477758"/>
              <a:ext cx="932279" cy="27158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800" b="0" i="0" dirty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시간(1회)</a:t>
              </a:r>
            </a:p>
          </p:txBody>
        </p:sp>
      </p:grpSp>
      <p:sp>
        <p:nvSpPr>
          <p:cNvPr id="79929" name="모서리가 둥근 직사각형 79928"/>
          <p:cNvSpPr/>
          <p:nvPr/>
        </p:nvSpPr>
        <p:spPr>
          <a:xfrm>
            <a:off x="670696" y="2798455"/>
            <a:ext cx="3631150" cy="2842900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30" name="TextBox 79929"/>
          <p:cNvSpPr txBox="1"/>
          <p:nvPr/>
        </p:nvSpPr>
        <p:spPr>
          <a:xfrm>
            <a:off x="906614" y="2941393"/>
            <a:ext cx="1169842" cy="168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강좌List</a:t>
            </a:r>
          </a:p>
        </p:txBody>
      </p:sp>
      <p:grpSp>
        <p:nvGrpSpPr>
          <p:cNvPr id="79931" name="Group 2"/>
          <p:cNvGrpSpPr/>
          <p:nvPr/>
        </p:nvGrpSpPr>
        <p:grpSpPr>
          <a:xfrm>
            <a:off x="906615" y="3276518"/>
            <a:ext cx="611138" cy="571751"/>
            <a:chOff x="1208662" y="3276515"/>
            <a:chExt cx="814745" cy="571751"/>
          </a:xfrm>
        </p:grpSpPr>
        <p:sp>
          <p:nvSpPr>
            <p:cNvPr id="79932" name="직사각형 79931"/>
            <p:cNvSpPr/>
            <p:nvPr/>
          </p:nvSpPr>
          <p:spPr>
            <a:xfrm>
              <a:off x="1208662" y="3276515"/>
              <a:ext cx="814745" cy="571751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33" name="직선 연결선 79932"/>
            <p:cNvCxnSpPr/>
            <p:nvPr/>
          </p:nvCxnSpPr>
          <p:spPr>
            <a:xfrm>
              <a:off x="1208662" y="3276515"/>
              <a:ext cx="814745" cy="57175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34" name="직선 연결선 79933"/>
            <p:cNvCxnSpPr/>
            <p:nvPr/>
          </p:nvCxnSpPr>
          <p:spPr>
            <a:xfrm flipV="1">
              <a:off x="1210225" y="3286007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35" name="Group 3"/>
          <p:cNvGrpSpPr/>
          <p:nvPr/>
        </p:nvGrpSpPr>
        <p:grpSpPr>
          <a:xfrm>
            <a:off x="1642813" y="3276518"/>
            <a:ext cx="611180" cy="571751"/>
            <a:chOff x="2190132" y="3276515"/>
            <a:chExt cx="814801" cy="571751"/>
          </a:xfrm>
        </p:grpSpPr>
        <p:sp>
          <p:nvSpPr>
            <p:cNvPr id="79936" name="직사각형 79935"/>
            <p:cNvSpPr/>
            <p:nvPr/>
          </p:nvSpPr>
          <p:spPr>
            <a:xfrm>
              <a:off x="2190132" y="3276515"/>
              <a:ext cx="814801" cy="571751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40" name="직선 연결선 79939"/>
            <p:cNvCxnSpPr/>
            <p:nvPr/>
          </p:nvCxnSpPr>
          <p:spPr>
            <a:xfrm>
              <a:off x="2190132" y="3276515"/>
              <a:ext cx="814801" cy="57175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41" name="직선 연결선 79940"/>
            <p:cNvCxnSpPr/>
            <p:nvPr/>
          </p:nvCxnSpPr>
          <p:spPr>
            <a:xfrm flipV="1">
              <a:off x="2191751" y="3286007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42" name="Group 4"/>
          <p:cNvGrpSpPr/>
          <p:nvPr/>
        </p:nvGrpSpPr>
        <p:grpSpPr>
          <a:xfrm>
            <a:off x="2380267" y="3274896"/>
            <a:ext cx="611138" cy="573370"/>
            <a:chOff x="3173276" y="3274896"/>
            <a:chExt cx="814745" cy="573370"/>
          </a:xfrm>
        </p:grpSpPr>
        <p:sp>
          <p:nvSpPr>
            <p:cNvPr id="79943" name="직사각형 79942"/>
            <p:cNvSpPr/>
            <p:nvPr/>
          </p:nvSpPr>
          <p:spPr>
            <a:xfrm>
              <a:off x="3173276" y="3274896"/>
              <a:ext cx="814745" cy="57337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44" name="직선 연결선 79943"/>
            <p:cNvCxnSpPr/>
            <p:nvPr/>
          </p:nvCxnSpPr>
          <p:spPr>
            <a:xfrm>
              <a:off x="3173276" y="3274896"/>
              <a:ext cx="814745" cy="57337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45" name="직선 연결선 79944"/>
            <p:cNvCxnSpPr/>
            <p:nvPr/>
          </p:nvCxnSpPr>
          <p:spPr>
            <a:xfrm flipV="1">
              <a:off x="3174839" y="3286007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46" name="Group 5"/>
          <p:cNvGrpSpPr/>
          <p:nvPr/>
        </p:nvGrpSpPr>
        <p:grpSpPr>
          <a:xfrm>
            <a:off x="3120066" y="3274896"/>
            <a:ext cx="609966" cy="573370"/>
            <a:chOff x="4159547" y="3274896"/>
            <a:chExt cx="813182" cy="573370"/>
          </a:xfrm>
        </p:grpSpPr>
        <p:sp>
          <p:nvSpPr>
            <p:cNvPr id="79947" name="직사각형 79946"/>
            <p:cNvSpPr/>
            <p:nvPr/>
          </p:nvSpPr>
          <p:spPr>
            <a:xfrm>
              <a:off x="4159547" y="3274896"/>
              <a:ext cx="813182" cy="57337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48" name="직선 연결선 79947"/>
            <p:cNvCxnSpPr/>
            <p:nvPr/>
          </p:nvCxnSpPr>
          <p:spPr>
            <a:xfrm>
              <a:off x="4159547" y="3274896"/>
              <a:ext cx="813182" cy="57337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49" name="직선 연결선 79948"/>
            <p:cNvCxnSpPr/>
            <p:nvPr/>
          </p:nvCxnSpPr>
          <p:spPr>
            <a:xfrm flipV="1">
              <a:off x="4159547" y="3286007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50" name="Group 6"/>
          <p:cNvGrpSpPr/>
          <p:nvPr/>
        </p:nvGrpSpPr>
        <p:grpSpPr>
          <a:xfrm>
            <a:off x="907787" y="4134142"/>
            <a:ext cx="609966" cy="573370"/>
            <a:chOff x="1210225" y="4134142"/>
            <a:chExt cx="813182" cy="573370"/>
          </a:xfrm>
        </p:grpSpPr>
        <p:sp>
          <p:nvSpPr>
            <p:cNvPr id="79951" name="직사각형 79950"/>
            <p:cNvSpPr/>
            <p:nvPr/>
          </p:nvSpPr>
          <p:spPr>
            <a:xfrm>
              <a:off x="1210225" y="4134142"/>
              <a:ext cx="813182" cy="57337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52" name="직선 연결선 79951"/>
            <p:cNvCxnSpPr/>
            <p:nvPr/>
          </p:nvCxnSpPr>
          <p:spPr>
            <a:xfrm>
              <a:off x="1210225" y="4134142"/>
              <a:ext cx="813182" cy="57337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56" name="직선 연결선 79955"/>
            <p:cNvCxnSpPr/>
            <p:nvPr/>
          </p:nvCxnSpPr>
          <p:spPr>
            <a:xfrm flipV="1">
              <a:off x="1210225" y="4145254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57" name="Group 7"/>
          <p:cNvGrpSpPr/>
          <p:nvPr/>
        </p:nvGrpSpPr>
        <p:grpSpPr>
          <a:xfrm>
            <a:off x="1642813" y="4134142"/>
            <a:ext cx="611180" cy="573370"/>
            <a:chOff x="2190132" y="4134142"/>
            <a:chExt cx="814801" cy="573370"/>
          </a:xfrm>
        </p:grpSpPr>
        <p:sp>
          <p:nvSpPr>
            <p:cNvPr id="79958" name="직사각형 79957"/>
            <p:cNvSpPr/>
            <p:nvPr/>
          </p:nvSpPr>
          <p:spPr>
            <a:xfrm>
              <a:off x="2190132" y="4134142"/>
              <a:ext cx="814801" cy="57337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59" name="직선 연결선 79958"/>
            <p:cNvCxnSpPr/>
            <p:nvPr/>
          </p:nvCxnSpPr>
          <p:spPr>
            <a:xfrm>
              <a:off x="2190132" y="4134142"/>
              <a:ext cx="814801" cy="57337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60" name="직선 연결선 79959"/>
            <p:cNvCxnSpPr/>
            <p:nvPr/>
          </p:nvCxnSpPr>
          <p:spPr>
            <a:xfrm flipV="1">
              <a:off x="2191751" y="4145254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61" name="Group 8"/>
          <p:cNvGrpSpPr/>
          <p:nvPr/>
        </p:nvGrpSpPr>
        <p:grpSpPr>
          <a:xfrm>
            <a:off x="2380267" y="4140510"/>
            <a:ext cx="611138" cy="571751"/>
            <a:chOff x="3173276" y="4140507"/>
            <a:chExt cx="814745" cy="571751"/>
          </a:xfrm>
        </p:grpSpPr>
        <p:sp>
          <p:nvSpPr>
            <p:cNvPr id="79962" name="직사각형 79961"/>
            <p:cNvSpPr/>
            <p:nvPr/>
          </p:nvSpPr>
          <p:spPr>
            <a:xfrm>
              <a:off x="3173276" y="4140507"/>
              <a:ext cx="814745" cy="571751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63" name="직선 연결선 79962"/>
            <p:cNvCxnSpPr/>
            <p:nvPr/>
          </p:nvCxnSpPr>
          <p:spPr>
            <a:xfrm>
              <a:off x="3173276" y="4140507"/>
              <a:ext cx="814745" cy="57175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64" name="직선 연결선 79963"/>
            <p:cNvCxnSpPr/>
            <p:nvPr/>
          </p:nvCxnSpPr>
          <p:spPr>
            <a:xfrm flipV="1">
              <a:off x="3174839" y="4150000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79965" name="Group 9"/>
          <p:cNvGrpSpPr/>
          <p:nvPr/>
        </p:nvGrpSpPr>
        <p:grpSpPr>
          <a:xfrm>
            <a:off x="3120066" y="4140510"/>
            <a:ext cx="609966" cy="571751"/>
            <a:chOff x="4159547" y="4140507"/>
            <a:chExt cx="813182" cy="571751"/>
          </a:xfrm>
        </p:grpSpPr>
        <p:sp>
          <p:nvSpPr>
            <p:cNvPr id="79966" name="직사각형 79965"/>
            <p:cNvSpPr/>
            <p:nvPr/>
          </p:nvSpPr>
          <p:spPr>
            <a:xfrm>
              <a:off x="4159547" y="4140507"/>
              <a:ext cx="813182" cy="571751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67" name="직선 연결선 79966"/>
            <p:cNvCxnSpPr/>
            <p:nvPr/>
          </p:nvCxnSpPr>
          <p:spPr>
            <a:xfrm>
              <a:off x="4159547" y="4140507"/>
              <a:ext cx="813182" cy="57175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68" name="직선 연결선 79967"/>
            <p:cNvCxnSpPr/>
            <p:nvPr/>
          </p:nvCxnSpPr>
          <p:spPr>
            <a:xfrm flipV="1">
              <a:off x="4159547" y="4150000"/>
              <a:ext cx="813182" cy="562259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79972" name="모서리가 둥근 직사각형 79971"/>
          <p:cNvSpPr/>
          <p:nvPr/>
        </p:nvSpPr>
        <p:spPr>
          <a:xfrm>
            <a:off x="855353" y="3217724"/>
            <a:ext cx="708849" cy="668681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973" name="Group 10"/>
          <p:cNvGrpSpPr/>
          <p:nvPr/>
        </p:nvGrpSpPr>
        <p:grpSpPr>
          <a:xfrm>
            <a:off x="775567" y="1297554"/>
            <a:ext cx="5437176" cy="829095"/>
            <a:chOff x="1033954" y="1297551"/>
            <a:chExt cx="7248625" cy="829095"/>
          </a:xfrm>
        </p:grpSpPr>
        <p:sp>
          <p:nvSpPr>
            <p:cNvPr id="79974" name="직사각형 79973"/>
            <p:cNvSpPr/>
            <p:nvPr/>
          </p:nvSpPr>
          <p:spPr>
            <a:xfrm>
              <a:off x="1033954" y="1297551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79975" name="직선 연결선 79974"/>
            <p:cNvCxnSpPr/>
            <p:nvPr/>
          </p:nvCxnSpPr>
          <p:spPr>
            <a:xfrm>
              <a:off x="1033954" y="1297551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79976" name="직선 연결선 79975"/>
            <p:cNvCxnSpPr/>
            <p:nvPr/>
          </p:nvCxnSpPr>
          <p:spPr>
            <a:xfrm flipV="1">
              <a:off x="1045065" y="1311845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aphicFrame>
        <p:nvGraphicFramePr>
          <p:cNvPr id="79977" name="표 79976"/>
          <p:cNvGraphicFramePr/>
          <p:nvPr>
            <p:extLst>
              <p:ext uri="{D42A27DB-BD31-4B8C-83A1-F6EECF244321}">
                <p14:modId xmlns:p14="http://schemas.microsoft.com/office/powerpoint/2010/main" val="3358821533"/>
              </p:ext>
            </p:extLst>
          </p:nvPr>
        </p:nvGraphicFramePr>
        <p:xfrm>
          <a:off x="7043092" y="474877"/>
          <a:ext cx="1716692" cy="1629482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취미 검색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hobbysearch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27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0014" name="Group 11"/>
          <p:cNvGrpSpPr/>
          <p:nvPr/>
        </p:nvGrpSpPr>
        <p:grpSpPr>
          <a:xfrm>
            <a:off x="-247808" y="-2844"/>
            <a:ext cx="2981856" cy="841714"/>
            <a:chOff x="-338249" y="-12674"/>
            <a:chExt cx="3975291" cy="841714"/>
          </a:xfrm>
        </p:grpSpPr>
        <p:sp>
          <p:nvSpPr>
            <p:cNvPr id="80015" name="자유형 80014"/>
            <p:cNvSpPr/>
            <p:nvPr/>
          </p:nvSpPr>
          <p:spPr>
            <a:xfrm>
              <a:off x="775047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80016" name="Group 11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80020" name="이등변 삼각형 80019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0021" name="자유형 80020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80022" name="자유형 80021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80023" name="TextBox 80022"/>
          <p:cNvSpPr txBox="1"/>
          <p:nvPr/>
        </p:nvSpPr>
        <p:spPr>
          <a:xfrm>
            <a:off x="1489150" y="436745"/>
            <a:ext cx="1354226" cy="331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취미검색</a:t>
            </a:r>
          </a:p>
        </p:txBody>
      </p:sp>
      <p:sp>
        <p:nvSpPr>
          <p:cNvPr id="80024" name="TextBox 80023"/>
          <p:cNvSpPr txBox="1"/>
          <p:nvPr/>
        </p:nvSpPr>
        <p:spPr>
          <a:xfrm>
            <a:off x="135520" y="109803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80025" name="TextBox 80024"/>
          <p:cNvSpPr txBox="1"/>
          <p:nvPr/>
        </p:nvSpPr>
        <p:spPr>
          <a:xfrm>
            <a:off x="655240" y="2260037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|    커뮤니티</a:t>
            </a:r>
          </a:p>
        </p:txBody>
      </p:sp>
      <p:sp>
        <p:nvSpPr>
          <p:cNvPr id="80026" name="모서리가 둥근 직사각형 80025"/>
          <p:cNvSpPr/>
          <p:nvPr/>
        </p:nvSpPr>
        <p:spPr>
          <a:xfrm>
            <a:off x="5235850" y="3143072"/>
            <a:ext cx="457474" cy="285875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CCCCCC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999999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</a:t>
            </a:r>
          </a:p>
        </p:txBody>
      </p:sp>
      <p:sp>
        <p:nvSpPr>
          <p:cNvPr id="80027" name="모서리가 둥근 직사각형 80026"/>
          <p:cNvSpPr/>
          <p:nvPr/>
        </p:nvSpPr>
        <p:spPr>
          <a:xfrm>
            <a:off x="4798646" y="3143072"/>
            <a:ext cx="396704" cy="285875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CCCCCC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999999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</a:t>
            </a:r>
          </a:p>
        </p:txBody>
      </p:sp>
      <p:sp>
        <p:nvSpPr>
          <p:cNvPr id="80028" name="모서리가 둥근 직사각형 80027"/>
          <p:cNvSpPr/>
          <p:nvPr/>
        </p:nvSpPr>
        <p:spPr>
          <a:xfrm>
            <a:off x="5738600" y="3143072"/>
            <a:ext cx="412200" cy="285875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CCCCCC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999999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미술</a:t>
            </a:r>
          </a:p>
        </p:txBody>
      </p:sp>
      <p:sp>
        <p:nvSpPr>
          <p:cNvPr id="80029" name="모서리가 둥근 직사각형 80028"/>
          <p:cNvSpPr/>
          <p:nvPr/>
        </p:nvSpPr>
        <p:spPr>
          <a:xfrm>
            <a:off x="4803421" y="3428945"/>
            <a:ext cx="396704" cy="284312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CCCCCC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999999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</a:p>
        </p:txBody>
      </p:sp>
      <p:sp>
        <p:nvSpPr>
          <p:cNvPr id="80030" name="모서리가 둥근 직사각형 80029"/>
          <p:cNvSpPr/>
          <p:nvPr/>
        </p:nvSpPr>
        <p:spPr>
          <a:xfrm>
            <a:off x="5253733" y="3428945"/>
            <a:ext cx="396704" cy="284312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CCCCCC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999999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2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모서리가 둥근 직사각형 80899"/>
          <p:cNvSpPr/>
          <p:nvPr/>
        </p:nvSpPr>
        <p:spPr>
          <a:xfrm>
            <a:off x="642131" y="2639604"/>
            <a:ext cx="5649224" cy="3163728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01" name="직사각형 80900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80904" name="직사각형 80903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0906" name="TextBox 80905"/>
          <p:cNvSpPr txBox="1"/>
          <p:nvPr/>
        </p:nvSpPr>
        <p:spPr>
          <a:xfrm>
            <a:off x="7022821" y="2055181"/>
            <a:ext cx="1769128" cy="295367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0907" name="TextBox 80906"/>
          <p:cNvSpPr txBox="1"/>
          <p:nvPr/>
        </p:nvSpPr>
        <p:spPr>
          <a:xfrm>
            <a:off x="7022821" y="3538549"/>
            <a:ext cx="1769128" cy="296986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sp>
        <p:nvSpPr>
          <p:cNvPr id="80908" name="TextBox 80907"/>
          <p:cNvSpPr txBox="1"/>
          <p:nvPr/>
        </p:nvSpPr>
        <p:spPr>
          <a:xfrm>
            <a:off x="7066922" y="2476063"/>
            <a:ext cx="1682140" cy="960866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강의의 수업료, 위치, 강사의 경력 및 이력, 능력 등 자신을 어필 할 수 있는 page.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강의를 신청하거나, 장바구니에 담을 수 있다.</a:t>
            </a:r>
          </a:p>
        </p:txBody>
      </p:sp>
      <p:sp>
        <p:nvSpPr>
          <p:cNvPr id="80909" name="TextBox 80908" descr="&lt;SmartSettings&gt;&lt;SmartResize anchorLeft=&quot;Relative&quot; anchorTop=&quot;Absolute&quot; anchorRight=&quot;Relative&quot; anchorBottom=&quot;Relative&quot; /&gt;&lt;/SmartSettings&gt;"/>
          <p:cNvSpPr txBox="1"/>
          <p:nvPr/>
        </p:nvSpPr>
        <p:spPr>
          <a:xfrm>
            <a:off x="3560872" y="2928664"/>
            <a:ext cx="2031182" cy="1003747"/>
          </a:xfrm>
          <a:prstGeom prst="rect">
            <a:avLst/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교육목표를 달성하기 위하여 선택된 교육내용과 학습활동을 체계적으로 편성·조직한 계획.</a:t>
            </a:r>
          </a:p>
        </p:txBody>
      </p:sp>
      <p:sp>
        <p:nvSpPr>
          <p:cNvPr id="80910" name="TextBox 80909"/>
          <p:cNvSpPr txBox="1"/>
          <p:nvPr/>
        </p:nvSpPr>
        <p:spPr>
          <a:xfrm>
            <a:off x="4305448" y="2671377"/>
            <a:ext cx="698708" cy="257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커리큘럼</a:t>
            </a:r>
          </a:p>
        </p:txBody>
      </p:sp>
      <p:grpSp>
        <p:nvGrpSpPr>
          <p:cNvPr id="80911" name="Group 1"/>
          <p:cNvGrpSpPr/>
          <p:nvPr/>
        </p:nvGrpSpPr>
        <p:grpSpPr>
          <a:xfrm>
            <a:off x="1061451" y="2784161"/>
            <a:ext cx="1798906" cy="887778"/>
            <a:chOff x="1415084" y="2784161"/>
            <a:chExt cx="2398229" cy="887778"/>
          </a:xfrm>
        </p:grpSpPr>
        <p:cxnSp>
          <p:nvCxnSpPr>
            <p:cNvPr id="80912" name="직선 연결선 80911"/>
            <p:cNvCxnSpPr/>
            <p:nvPr/>
          </p:nvCxnSpPr>
          <p:spPr>
            <a:xfrm>
              <a:off x="1415084" y="2784161"/>
              <a:ext cx="2398229" cy="887778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grpSp>
          <p:nvGrpSpPr>
            <p:cNvPr id="80916" name="Group 1"/>
            <p:cNvGrpSpPr/>
            <p:nvPr/>
          </p:nvGrpSpPr>
          <p:grpSpPr>
            <a:xfrm>
              <a:off x="1415084" y="2784161"/>
              <a:ext cx="2398229" cy="887778"/>
              <a:chOff x="1415084" y="2784161"/>
              <a:chExt cx="2398229" cy="887778"/>
            </a:xfrm>
          </p:grpSpPr>
          <p:sp>
            <p:nvSpPr>
              <p:cNvPr id="80917" name="직사각형 80916"/>
              <p:cNvSpPr/>
              <p:nvPr/>
            </p:nvSpPr>
            <p:spPr>
              <a:xfrm>
                <a:off x="1415084" y="2784161"/>
                <a:ext cx="2398229" cy="887778"/>
              </a:xfrm>
              <a:prstGeom prst="rect">
                <a:avLst/>
              </a:prstGeom>
              <a:noFill/>
              <a:ln w="12674" cap="flat" cmpd="sng" algn="ctr">
                <a:solidFill>
                  <a:srgbClr val="BFBFBF"/>
                </a:solidFill>
                <a:prstDash val="solid"/>
                <a:miter/>
              </a:ln>
            </p:spPr>
          </p:sp>
          <p:cxnSp>
            <p:nvCxnSpPr>
              <p:cNvPr id="80918" name="직선 연결선 80917"/>
              <p:cNvCxnSpPr/>
              <p:nvPr/>
            </p:nvCxnSpPr>
            <p:spPr>
              <a:xfrm flipV="1">
                <a:off x="1418267" y="2800018"/>
                <a:ext cx="2395046" cy="871920"/>
              </a:xfrm>
              <a:prstGeom prst="line">
                <a:avLst/>
              </a:prstGeom>
              <a:ln w="12674" cap="flat" cmpd="sng" algn="ctr">
                <a:solidFill>
                  <a:srgbClr val="A6A6A6"/>
                </a:solidFill>
                <a:prstDash val="solid"/>
                <a:miter/>
              </a:ln>
            </p:spPr>
          </p:cxnSp>
        </p:grpSp>
      </p:grpSp>
      <p:sp>
        <p:nvSpPr>
          <p:cNvPr id="80919" name="TextBox 80918"/>
          <p:cNvSpPr txBox="1"/>
          <p:nvPr/>
        </p:nvSpPr>
        <p:spPr>
          <a:xfrm>
            <a:off x="1074561" y="2825426"/>
            <a:ext cx="1286650" cy="4097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5B9BD5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클릭하면 강사정보확인</a:t>
            </a:r>
          </a:p>
        </p:txBody>
      </p:sp>
      <p:sp>
        <p:nvSpPr>
          <p:cNvPr id="80920" name="모서리가 둥근 직사각형 80919"/>
          <p:cNvSpPr/>
          <p:nvPr/>
        </p:nvSpPr>
        <p:spPr>
          <a:xfrm>
            <a:off x="2009740" y="3767254"/>
            <a:ext cx="573632" cy="16515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80921" name="모서리가 둥근 직사각형 80920"/>
          <p:cNvSpPr/>
          <p:nvPr/>
        </p:nvSpPr>
        <p:spPr>
          <a:xfrm>
            <a:off x="1274715" y="3767253"/>
            <a:ext cx="655240" cy="182637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 smtClean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</a:t>
            </a:r>
            <a:endParaRPr kumimoji="1" lang="ko-KR" altLang="en-US" sz="900" b="0" i="0" dirty="0">
              <a:solidFill>
                <a:srgbClr val="5F5F5F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0922" name="표 80921"/>
          <p:cNvGraphicFramePr/>
          <p:nvPr>
            <p:extLst>
              <p:ext uri="{D42A27DB-BD31-4B8C-83A1-F6EECF244321}">
                <p14:modId xmlns:p14="http://schemas.microsoft.com/office/powerpoint/2010/main" val="2818563950"/>
              </p:ext>
            </p:extLst>
          </p:nvPr>
        </p:nvGraphicFramePr>
        <p:xfrm>
          <a:off x="3064071" y="4049946"/>
          <a:ext cx="3006860" cy="1615251"/>
        </p:xfrm>
        <a:graphic>
          <a:graphicData uri="http://schemas.openxmlformats.org/drawingml/2006/table">
            <a:tbl>
              <a:tblPr firstRow="1" bandRow="1"/>
              <a:tblGrid>
                <a:gridCol w="1436712"/>
                <a:gridCol w="1570148"/>
              </a:tblGrid>
              <a:tr h="25410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취미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피아노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685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위치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서울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/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경기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81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수업료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 원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78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인원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5명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89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횟수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/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시간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협의가능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0992" name="Group 2"/>
          <p:cNvGrpSpPr/>
          <p:nvPr/>
        </p:nvGrpSpPr>
        <p:grpSpPr>
          <a:xfrm>
            <a:off x="719570" y="4265969"/>
            <a:ext cx="1809586" cy="1397608"/>
            <a:chOff x="959302" y="4265969"/>
            <a:chExt cx="2412467" cy="1397608"/>
          </a:xfrm>
        </p:grpSpPr>
        <p:sp>
          <p:nvSpPr>
            <p:cNvPr id="80996" name="직사각형 80995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>
              <a:off x="959302" y="4504217"/>
              <a:ext cx="2412467" cy="1159360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0997" name="TextBox 80996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>
              <a:off x="1699397" y="4640790"/>
              <a:ext cx="1484990" cy="578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신청하시겠습니까?</a:t>
              </a:r>
            </a:p>
          </p:txBody>
        </p:sp>
        <p:sp>
          <p:nvSpPr>
            <p:cNvPr id="80998" name="TextBox 80997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>
              <a:off x="959302" y="4265969"/>
              <a:ext cx="2412467" cy="238248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신청하기</a:t>
              </a:r>
            </a:p>
          </p:txBody>
        </p:sp>
        <p:sp>
          <p:nvSpPr>
            <p:cNvPr id="80999" name="자유형 80998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3162165" y="4337438"/>
              <a:ext cx="98437" cy="95310"/>
            </a:xfrm>
            <a:custGeom>
              <a:avLst/>
              <a:gdLst>
                <a:gd name="T0" fmla="*/ 0 w 62"/>
                <a:gd name="T1" fmla="*/ 0 h 60"/>
                <a:gd name="T2" fmla="*/ 62 w 62"/>
                <a:gd name="T3" fmla="*/ 60 h 60"/>
              </a:gdLst>
              <a:ahLst/>
              <a:cxnLst/>
              <a:rect l="T0" t="T1" r="T2" b="T3"/>
              <a:pathLst>
                <a:path w="62" h="60">
                  <a:moveTo>
                    <a:pt x="62" y="0"/>
                  </a:moveTo>
                  <a:lnTo>
                    <a:pt x="0" y="60"/>
                  </a:lnTo>
                  <a:moveTo>
                    <a:pt x="0" y="0"/>
                  </a:moveTo>
                  <a:lnTo>
                    <a:pt x="62" y="60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1000" name="모서리가 둥근 직사각형 80999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2522071" y="5280828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아니요</a:t>
              </a:r>
            </a:p>
          </p:txBody>
        </p:sp>
        <p:sp>
          <p:nvSpPr>
            <p:cNvPr id="81001" name="모서리가 둥근 직사각형 81000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>
              <a:off x="1807382" y="5280828"/>
              <a:ext cx="662316" cy="239811"/>
            </a:xfrm>
            <a:prstGeom prst="roundRect">
              <a:avLst>
                <a:gd name="adj" fmla="val 8333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</a:t>
              </a:r>
            </a:p>
          </p:txBody>
        </p:sp>
      </p:grpSp>
      <p:pic>
        <p:nvPicPr>
          <p:cNvPr id="81002" name="그림 8100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680967" y="4027721"/>
            <a:ext cx="131048" cy="5781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81003" name="Group 3"/>
          <p:cNvGrpSpPr/>
          <p:nvPr/>
        </p:nvGrpSpPr>
        <p:grpSpPr>
          <a:xfrm>
            <a:off x="1162722" y="4458156"/>
            <a:ext cx="1810800" cy="1396045"/>
            <a:chOff x="1550094" y="4458153"/>
            <a:chExt cx="2414086" cy="1396045"/>
          </a:xfrm>
        </p:grpSpPr>
        <p:sp>
          <p:nvSpPr>
            <p:cNvPr id="81004" name="직사각형 81003" descr="&lt;SmartSettings&gt;&lt;SmartResize anchorLeft=&quot;Absolute&quot; anchorTop=&quot;Absolute&quot; anchorRight=&quot;Absolute&quot; anchorBottom=&quot;Absolute&quot; /&gt;&lt;/SmartSettings&gt;"/>
            <p:cNvSpPr/>
            <p:nvPr/>
          </p:nvSpPr>
          <p:spPr>
            <a:xfrm flipH="1">
              <a:off x="1550094" y="4694782"/>
              <a:ext cx="2414086" cy="1159415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1005" name="TextBox 81004" descr="&lt;SmartSettings&gt;&lt;SmartResize anchorLeft=&quot;Absolute&quot; anchorTop=&quot;Absolute&quot; anchorRight=&quot;Absolute&quot; anchorBottom=&quot;Absolute&quot; /&gt;&lt;/SmartSettings&gt;"/>
            <p:cNvSpPr txBox="1"/>
            <p:nvPr/>
          </p:nvSpPr>
          <p:spPr>
            <a:xfrm flipH="1">
              <a:off x="2290188" y="4832975"/>
              <a:ext cx="1484990" cy="5764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73152" tIns="36576" rIns="73152" bIns="36576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장바구니에 넣으시겠습니까?</a:t>
              </a:r>
            </a:p>
          </p:txBody>
        </p:sp>
        <p:sp>
          <p:nvSpPr>
            <p:cNvPr id="81006" name="TextBox 81005" descr="&lt;SmartSettings&gt;&lt;SmartResize anchorLeft=&quot;Absolute&quot; anchorTop=&quot;Absolute&quot; anchorRight=&quot;Absolute&quot; anchorBottom=&quot;None&quot; /&gt;&lt;/SmartSettings&gt;"/>
            <p:cNvSpPr txBox="1"/>
            <p:nvPr/>
          </p:nvSpPr>
          <p:spPr>
            <a:xfrm flipH="1">
              <a:off x="1550094" y="4458153"/>
              <a:ext cx="2414086" cy="236629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228600" bIns="45720" anchor="ctr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장바구니</a:t>
              </a:r>
            </a:p>
          </p:txBody>
        </p:sp>
        <p:sp>
          <p:nvSpPr>
            <p:cNvPr id="81007" name="자유형 81006" descr="&lt;SmartSettings&gt;&lt;SmartResize anchorLeft=&quot;None&quot; anchorTop=&quot;Absolute&quot; anchorRight=&quot;Absolute&quot; anchorBottom=&quot;None&quot; /&gt;&lt;/SmartSettings&gt;"/>
            <p:cNvSpPr/>
            <p:nvPr/>
          </p:nvSpPr>
          <p:spPr>
            <a:xfrm>
              <a:off x="3752956" y="4529623"/>
              <a:ext cx="98493" cy="93691"/>
            </a:xfrm>
            <a:custGeom>
              <a:avLst/>
              <a:gdLst>
                <a:gd name="T0" fmla="*/ 0 w 62"/>
                <a:gd name="T1" fmla="*/ 0 h 59"/>
                <a:gd name="T2" fmla="*/ 62 w 62"/>
                <a:gd name="T3" fmla="*/ 59 h 59"/>
              </a:gdLst>
              <a:ahLst/>
              <a:cxnLst/>
              <a:rect l="T0" t="T1" r="T2" b="T3"/>
              <a:pathLst>
                <a:path w="62" h="59">
                  <a:moveTo>
                    <a:pt x="0" y="0"/>
                  </a:moveTo>
                  <a:lnTo>
                    <a:pt x="62" y="59"/>
                  </a:lnTo>
                  <a:moveTo>
                    <a:pt x="62" y="0"/>
                  </a:moveTo>
                  <a:lnTo>
                    <a:pt x="0" y="59"/>
                  </a:lnTo>
                </a:path>
              </a:pathLst>
            </a:custGeom>
            <a:noFill/>
            <a:ln w="9491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1008" name="모서리가 둥근 직사각형 81007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 flipH="1">
              <a:off x="3112918" y="5473012"/>
              <a:ext cx="662260" cy="239811"/>
            </a:xfrm>
            <a:prstGeom prst="roundRect">
              <a:avLst>
                <a:gd name="adj" fmla="val 4166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아니요</a:t>
              </a:r>
            </a:p>
          </p:txBody>
        </p:sp>
        <p:sp>
          <p:nvSpPr>
            <p:cNvPr id="81012" name="모서리가 둥근 직사각형 81011" descr="&lt;SmartSettings&gt;&lt;SmartResize anchorLeft=&quot;None&quot; anchorTop=&quot;None&quot; anchorRight=&quot;Absolute&quot; anchorBottom=&quot;Absolute&quot; /&gt;&lt;/SmartSettings&gt;"/>
            <p:cNvSpPr/>
            <p:nvPr/>
          </p:nvSpPr>
          <p:spPr>
            <a:xfrm flipH="1">
              <a:off x="2398229" y="5473012"/>
              <a:ext cx="662260" cy="239811"/>
            </a:xfrm>
            <a:prstGeom prst="roundRect">
              <a:avLst>
                <a:gd name="adj" fmla="val 4166"/>
              </a:avLst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</a:t>
              </a:r>
            </a:p>
          </p:txBody>
        </p:sp>
      </p:grpSp>
      <p:pic>
        <p:nvPicPr>
          <p:cNvPr id="81013" name="그림 8101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058614" y="4007065"/>
            <a:ext cx="198938" cy="6909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81014" name="Group 4"/>
          <p:cNvGrpSpPr/>
          <p:nvPr/>
        </p:nvGrpSpPr>
        <p:grpSpPr>
          <a:xfrm>
            <a:off x="775567" y="1226086"/>
            <a:ext cx="5437176" cy="829095"/>
            <a:chOff x="1033954" y="1226083"/>
            <a:chExt cx="7248625" cy="829095"/>
          </a:xfrm>
        </p:grpSpPr>
        <p:sp>
          <p:nvSpPr>
            <p:cNvPr id="81015" name="직사각형 81014"/>
            <p:cNvSpPr/>
            <p:nvPr/>
          </p:nvSpPr>
          <p:spPr>
            <a:xfrm>
              <a:off x="1033954" y="1226083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1016" name="직선 연결선 81015"/>
            <p:cNvCxnSpPr/>
            <p:nvPr/>
          </p:nvCxnSpPr>
          <p:spPr>
            <a:xfrm>
              <a:off x="1033954" y="1226083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017" name="직선 연결선 81016"/>
            <p:cNvCxnSpPr/>
            <p:nvPr/>
          </p:nvCxnSpPr>
          <p:spPr>
            <a:xfrm flipV="1">
              <a:off x="1045065" y="1240376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1018" name="직사각형 81017"/>
          <p:cNvSpPr/>
          <p:nvPr/>
        </p:nvSpPr>
        <p:spPr>
          <a:xfrm>
            <a:off x="7066922" y="3949890"/>
            <a:ext cx="1682140" cy="2315649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aphicFrame>
        <p:nvGraphicFramePr>
          <p:cNvPr id="81019" name="표 81018"/>
          <p:cNvGraphicFramePr/>
          <p:nvPr>
            <p:extLst>
              <p:ext uri="{D42A27DB-BD31-4B8C-83A1-F6EECF244321}">
                <p14:modId xmlns:p14="http://schemas.microsoft.com/office/powerpoint/2010/main" val="636687826"/>
              </p:ext>
            </p:extLst>
          </p:nvPr>
        </p:nvGraphicFramePr>
        <p:xfrm>
          <a:off x="7043092" y="474877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강의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Lesson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28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067" name="TextBox 81066"/>
          <p:cNvSpPr txBox="1"/>
          <p:nvPr/>
        </p:nvSpPr>
        <p:spPr>
          <a:xfrm>
            <a:off x="4427948" y="822674"/>
            <a:ext cx="1913455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81068" name="TextBox 81067"/>
          <p:cNvSpPr txBox="1"/>
          <p:nvPr/>
        </p:nvSpPr>
        <p:spPr>
          <a:xfrm>
            <a:off x="655240" y="2260037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|    커뮤니티</a:t>
            </a:r>
          </a:p>
        </p:txBody>
      </p:sp>
      <p:grpSp>
        <p:nvGrpSpPr>
          <p:cNvPr id="54" name="Group 11"/>
          <p:cNvGrpSpPr/>
          <p:nvPr/>
        </p:nvGrpSpPr>
        <p:grpSpPr>
          <a:xfrm>
            <a:off x="-247808" y="-2844"/>
            <a:ext cx="2981856" cy="841714"/>
            <a:chOff x="-338249" y="-12674"/>
            <a:chExt cx="3975291" cy="841714"/>
          </a:xfrm>
        </p:grpSpPr>
        <p:sp>
          <p:nvSpPr>
            <p:cNvPr id="55" name="자유형 54"/>
            <p:cNvSpPr/>
            <p:nvPr/>
          </p:nvSpPr>
          <p:spPr>
            <a:xfrm>
              <a:off x="775047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6" name="Group 11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7" name="이등변 삼각형 56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8" name="자유형 57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9" name="자유형 58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60" name="TextBox 59"/>
          <p:cNvSpPr txBox="1"/>
          <p:nvPr/>
        </p:nvSpPr>
        <p:spPr>
          <a:xfrm>
            <a:off x="1489150" y="436745"/>
            <a:ext cx="1354226" cy="331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취미검색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5520" y="109803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그림 81923" descr="C:\Users\user\Desktop\ads.jpg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851765" y="5385633"/>
            <a:ext cx="196551" cy="230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81925" name="모서리가 둥근 직사각형 81924"/>
          <p:cNvSpPr/>
          <p:nvPr/>
        </p:nvSpPr>
        <p:spPr>
          <a:xfrm>
            <a:off x="643304" y="2469701"/>
            <a:ext cx="5702874" cy="3349547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26" name="직사각형 8192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81929" name="직사각형 81928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1931" name="TextBox 81930"/>
          <p:cNvSpPr txBox="1"/>
          <p:nvPr/>
        </p:nvSpPr>
        <p:spPr>
          <a:xfrm>
            <a:off x="7022821" y="2072654"/>
            <a:ext cx="1769128" cy="296986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1932" name="TextBox 81931"/>
          <p:cNvSpPr txBox="1"/>
          <p:nvPr/>
        </p:nvSpPr>
        <p:spPr>
          <a:xfrm>
            <a:off x="7012099" y="3511582"/>
            <a:ext cx="1765568" cy="295367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sp>
        <p:nvSpPr>
          <p:cNvPr id="81933" name="TextBox 81932"/>
          <p:cNvSpPr txBox="1"/>
          <p:nvPr/>
        </p:nvSpPr>
        <p:spPr>
          <a:xfrm>
            <a:off x="7056202" y="2455407"/>
            <a:ext cx="1682140" cy="1000565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선생님의 정보를 알 수 있는 page로 쪽지를 보내거나, 강의 후기 게시판을 이용 할 수 있고, 댓글로 간편한 소통이 가능하다.</a:t>
            </a:r>
          </a:p>
        </p:txBody>
      </p:sp>
      <p:grpSp>
        <p:nvGrpSpPr>
          <p:cNvPr id="81934" name="Group 1"/>
          <p:cNvGrpSpPr/>
          <p:nvPr/>
        </p:nvGrpSpPr>
        <p:grpSpPr>
          <a:xfrm>
            <a:off x="1303319" y="3047815"/>
            <a:ext cx="1515366" cy="1038700"/>
            <a:chOff x="1737532" y="3047815"/>
            <a:chExt cx="2020225" cy="1038700"/>
          </a:xfrm>
        </p:grpSpPr>
        <p:sp>
          <p:nvSpPr>
            <p:cNvPr id="81935" name="직사각형 81934"/>
            <p:cNvSpPr/>
            <p:nvPr/>
          </p:nvSpPr>
          <p:spPr>
            <a:xfrm>
              <a:off x="1737532" y="3047815"/>
              <a:ext cx="2020225" cy="1038700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1936" name="직선 연결선 81935"/>
            <p:cNvCxnSpPr/>
            <p:nvPr/>
          </p:nvCxnSpPr>
          <p:spPr>
            <a:xfrm>
              <a:off x="1737532" y="3047815"/>
              <a:ext cx="2020225" cy="1038700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940" name="직선 연결선 81939"/>
            <p:cNvCxnSpPr/>
            <p:nvPr/>
          </p:nvCxnSpPr>
          <p:spPr>
            <a:xfrm flipV="1">
              <a:off x="1740715" y="3065291"/>
              <a:ext cx="2017043" cy="102122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1941" name="모서리가 둥근 직사각형 81940"/>
          <p:cNvSpPr/>
          <p:nvPr/>
        </p:nvSpPr>
        <p:spPr>
          <a:xfrm>
            <a:off x="2242058" y="4435878"/>
            <a:ext cx="581361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900" b="1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후기게시판</a:t>
            </a:r>
          </a:p>
        </p:txBody>
      </p:sp>
      <p:sp>
        <p:nvSpPr>
          <p:cNvPr id="81942" name="모서리가 둥근 직사각형 81941"/>
          <p:cNvSpPr/>
          <p:nvPr/>
        </p:nvSpPr>
        <p:spPr>
          <a:xfrm>
            <a:off x="1353326" y="4435878"/>
            <a:ext cx="605192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900" b="1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쪽지보내기</a:t>
            </a:r>
          </a:p>
        </p:txBody>
      </p:sp>
      <p:grpSp>
        <p:nvGrpSpPr>
          <p:cNvPr id="81943" name="Group 2"/>
          <p:cNvGrpSpPr/>
          <p:nvPr/>
        </p:nvGrpSpPr>
        <p:grpSpPr>
          <a:xfrm>
            <a:off x="2377879" y="4788474"/>
            <a:ext cx="2560149" cy="891016"/>
            <a:chOff x="3170093" y="4788474"/>
            <a:chExt cx="3413088" cy="891016"/>
          </a:xfrm>
        </p:grpSpPr>
        <p:sp>
          <p:nvSpPr>
            <p:cNvPr id="81944" name="TextBox 81943"/>
            <p:cNvSpPr txBox="1"/>
            <p:nvPr/>
          </p:nvSpPr>
          <p:spPr>
            <a:xfrm>
              <a:off x="3999133" y="4796403"/>
              <a:ext cx="2584048" cy="2287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입력창</a:t>
              </a:r>
            </a:p>
          </p:txBody>
        </p:sp>
        <p:sp>
          <p:nvSpPr>
            <p:cNvPr id="81945" name="TextBox 81944"/>
            <p:cNvSpPr txBox="1"/>
            <p:nvPr/>
          </p:nvSpPr>
          <p:spPr>
            <a:xfrm>
              <a:off x="3606836" y="4788474"/>
              <a:ext cx="574934" cy="2287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:</a:t>
              </a:r>
            </a:p>
          </p:txBody>
        </p:sp>
        <p:cxnSp>
          <p:nvCxnSpPr>
            <p:cNvPr id="81946" name="직선 연결선 81945"/>
            <p:cNvCxnSpPr/>
            <p:nvPr/>
          </p:nvCxnSpPr>
          <p:spPr>
            <a:xfrm>
              <a:off x="3170093" y="5372956"/>
              <a:ext cx="3284444" cy="0"/>
            </a:xfrm>
            <a:prstGeom prst="line">
              <a:avLst/>
            </a:prstGeom>
            <a:ln w="6309" cap="flat" cmpd="sng" algn="ctr">
              <a:solidFill>
                <a:srgbClr val="808080"/>
              </a:solidFill>
              <a:prstDash val="solid"/>
              <a:miter/>
            </a:ln>
          </p:spPr>
        </p:cxnSp>
        <p:cxnSp>
          <p:nvCxnSpPr>
            <p:cNvPr id="81947" name="직선 연결선 81946"/>
            <p:cNvCxnSpPr/>
            <p:nvPr/>
          </p:nvCxnSpPr>
          <p:spPr>
            <a:xfrm>
              <a:off x="3178022" y="5679491"/>
              <a:ext cx="3284444" cy="0"/>
            </a:xfrm>
            <a:prstGeom prst="line">
              <a:avLst/>
            </a:prstGeom>
            <a:ln w="6309" cap="flat" cmpd="sng" algn="ctr">
              <a:solidFill>
                <a:srgbClr val="808080"/>
              </a:solidFill>
              <a:prstDash val="solid"/>
              <a:miter/>
            </a:ln>
          </p:spPr>
        </p:cxnSp>
        <p:sp>
          <p:nvSpPr>
            <p:cNvPr id="81948" name="TextBox 81947"/>
            <p:cNvSpPr txBox="1"/>
            <p:nvPr/>
          </p:nvSpPr>
          <p:spPr>
            <a:xfrm>
              <a:off x="3263785" y="5131525"/>
              <a:ext cx="573370" cy="2287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 :</a:t>
              </a:r>
            </a:p>
          </p:txBody>
        </p:sp>
        <p:sp>
          <p:nvSpPr>
            <p:cNvPr id="81949" name="TextBox 81948"/>
            <p:cNvSpPr txBox="1"/>
            <p:nvPr/>
          </p:nvSpPr>
          <p:spPr>
            <a:xfrm>
              <a:off x="3260602" y="5436496"/>
              <a:ext cx="573370" cy="2287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 :</a:t>
              </a:r>
            </a:p>
          </p:txBody>
        </p:sp>
        <p:sp>
          <p:nvSpPr>
            <p:cNvPr id="81950" name="TextBox 81949"/>
            <p:cNvSpPr txBox="1"/>
            <p:nvPr/>
          </p:nvSpPr>
          <p:spPr>
            <a:xfrm>
              <a:off x="3843521" y="5131525"/>
              <a:ext cx="2585611" cy="2287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내용</a:t>
              </a:r>
            </a:p>
          </p:txBody>
        </p:sp>
        <p:sp>
          <p:nvSpPr>
            <p:cNvPr id="81951" name="TextBox 81950"/>
            <p:cNvSpPr txBox="1"/>
            <p:nvPr/>
          </p:nvSpPr>
          <p:spPr>
            <a:xfrm>
              <a:off x="3837155" y="5436496"/>
              <a:ext cx="2585611" cy="2287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884776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800" b="1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내용</a:t>
              </a:r>
            </a:p>
          </p:txBody>
        </p:sp>
      </p:grpSp>
      <p:sp>
        <p:nvSpPr>
          <p:cNvPr id="81952" name="TextBox 81951"/>
          <p:cNvSpPr txBox="1"/>
          <p:nvPr/>
        </p:nvSpPr>
        <p:spPr>
          <a:xfrm>
            <a:off x="3857479" y="2877852"/>
            <a:ext cx="990001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선생님 소개</a:t>
            </a:r>
          </a:p>
        </p:txBody>
      </p:sp>
      <p:sp>
        <p:nvSpPr>
          <p:cNvPr id="81956" name="TextBox 81955"/>
          <p:cNvSpPr txBox="1"/>
          <p:nvPr/>
        </p:nvSpPr>
        <p:spPr>
          <a:xfrm>
            <a:off x="3807473" y="3227268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: </a:t>
            </a:r>
          </a:p>
        </p:txBody>
      </p:sp>
      <p:sp>
        <p:nvSpPr>
          <p:cNvPr id="81957" name="TextBox 81956"/>
          <p:cNvSpPr txBox="1"/>
          <p:nvPr/>
        </p:nvSpPr>
        <p:spPr>
          <a:xfrm>
            <a:off x="3807473" y="3589359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 : </a:t>
            </a:r>
          </a:p>
        </p:txBody>
      </p:sp>
      <p:sp>
        <p:nvSpPr>
          <p:cNvPr id="81958" name="TextBox 81957"/>
          <p:cNvSpPr txBox="1"/>
          <p:nvPr/>
        </p:nvSpPr>
        <p:spPr>
          <a:xfrm>
            <a:off x="3818195" y="4002316"/>
            <a:ext cx="991174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: </a:t>
            </a:r>
          </a:p>
        </p:txBody>
      </p:sp>
      <p:sp>
        <p:nvSpPr>
          <p:cNvPr id="81959" name="TextBox 81958"/>
          <p:cNvSpPr txBox="1"/>
          <p:nvPr/>
        </p:nvSpPr>
        <p:spPr>
          <a:xfrm>
            <a:off x="3807473" y="4420018"/>
            <a:ext cx="989959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하고싶은 것 : </a:t>
            </a:r>
          </a:p>
        </p:txBody>
      </p:sp>
      <p:pic>
        <p:nvPicPr>
          <p:cNvPr id="81960" name="그림 81959" descr="C:\Users\user\Desktop\ads.jpg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04983" y="4769437"/>
            <a:ext cx="1130556" cy="17724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1961" name="그림 81960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78066" y="4704334"/>
            <a:ext cx="649293" cy="7845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1962" name="그림 81961" descr="C:\Users\user\Desktop\ads.jpg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356177" y="3106556"/>
            <a:ext cx="1192499" cy="1959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1963" name="그림 81962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948259" y="4397796"/>
            <a:ext cx="119153" cy="975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81964" name="모서리가 둥근 직사각형 81963"/>
          <p:cNvSpPr/>
          <p:nvPr/>
        </p:nvSpPr>
        <p:spPr>
          <a:xfrm>
            <a:off x="2184890" y="4400978"/>
            <a:ext cx="698127" cy="311280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965" name="직선 연결선 81964"/>
          <p:cNvCxnSpPr/>
          <p:nvPr/>
        </p:nvCxnSpPr>
        <p:spPr>
          <a:xfrm>
            <a:off x="1621370" y="2771431"/>
            <a:ext cx="3962351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81966" name="TextBox 81965"/>
          <p:cNvSpPr txBox="1"/>
          <p:nvPr/>
        </p:nvSpPr>
        <p:spPr>
          <a:xfrm>
            <a:off x="2462438" y="2477630"/>
            <a:ext cx="2307602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page</a:t>
            </a:r>
          </a:p>
        </p:txBody>
      </p:sp>
      <p:grpSp>
        <p:nvGrpSpPr>
          <p:cNvPr id="81967" name="Group 3"/>
          <p:cNvGrpSpPr/>
          <p:nvPr/>
        </p:nvGrpSpPr>
        <p:grpSpPr>
          <a:xfrm>
            <a:off x="775567" y="1183204"/>
            <a:ext cx="5437176" cy="829095"/>
            <a:chOff x="1033954" y="1183201"/>
            <a:chExt cx="7248625" cy="829095"/>
          </a:xfrm>
        </p:grpSpPr>
        <p:sp>
          <p:nvSpPr>
            <p:cNvPr id="81968" name="직사각형 81967"/>
            <p:cNvSpPr/>
            <p:nvPr/>
          </p:nvSpPr>
          <p:spPr>
            <a:xfrm>
              <a:off x="1033954" y="1183201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1972" name="직선 연결선 81971"/>
            <p:cNvCxnSpPr/>
            <p:nvPr/>
          </p:nvCxnSpPr>
          <p:spPr>
            <a:xfrm>
              <a:off x="1033954" y="1183201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1973" name="직선 연결선 81972"/>
            <p:cNvCxnSpPr/>
            <p:nvPr/>
          </p:nvCxnSpPr>
          <p:spPr>
            <a:xfrm flipV="1">
              <a:off x="1045065" y="1197495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1974" name="직사각형 81973"/>
          <p:cNvSpPr/>
          <p:nvPr/>
        </p:nvSpPr>
        <p:spPr>
          <a:xfrm>
            <a:off x="7066922" y="3873672"/>
            <a:ext cx="1682140" cy="2391864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aphicFrame>
        <p:nvGraphicFramePr>
          <p:cNvPr id="81975" name="표 81974"/>
          <p:cNvGraphicFramePr/>
          <p:nvPr>
            <p:extLst>
              <p:ext uri="{D42A27DB-BD31-4B8C-83A1-F6EECF244321}">
                <p14:modId xmlns:p14="http://schemas.microsoft.com/office/powerpoint/2010/main" val="2735436840"/>
              </p:ext>
            </p:extLst>
          </p:nvPr>
        </p:nvGraphicFramePr>
        <p:xfrm>
          <a:off x="7043092" y="474877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선생님 정보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Teacher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29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023" name="TextBox 82022"/>
          <p:cNvSpPr txBox="1"/>
          <p:nvPr/>
        </p:nvSpPr>
        <p:spPr>
          <a:xfrm>
            <a:off x="4139844" y="797269"/>
            <a:ext cx="2201559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My page </a:t>
            </a:r>
          </a:p>
        </p:txBody>
      </p:sp>
      <p:sp>
        <p:nvSpPr>
          <p:cNvPr id="82024" name="TextBox 82023"/>
          <p:cNvSpPr txBox="1"/>
          <p:nvPr/>
        </p:nvSpPr>
        <p:spPr>
          <a:xfrm>
            <a:off x="655240" y="2107551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|    커뮤니티</a:t>
            </a:r>
          </a:p>
        </p:txBody>
      </p:sp>
      <p:grpSp>
        <p:nvGrpSpPr>
          <p:cNvPr id="55" name="Group 11"/>
          <p:cNvGrpSpPr/>
          <p:nvPr/>
        </p:nvGrpSpPr>
        <p:grpSpPr>
          <a:xfrm>
            <a:off x="-247808" y="-2844"/>
            <a:ext cx="2981856" cy="841714"/>
            <a:chOff x="-338249" y="-12674"/>
            <a:chExt cx="3975291" cy="841714"/>
          </a:xfrm>
        </p:grpSpPr>
        <p:sp>
          <p:nvSpPr>
            <p:cNvPr id="56" name="자유형 55"/>
            <p:cNvSpPr/>
            <p:nvPr/>
          </p:nvSpPr>
          <p:spPr>
            <a:xfrm>
              <a:off x="775047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57" name="Group 11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58" name="이등변 삼각형 5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9" name="자유형 5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60" name="자유형 5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61" name="TextBox 60"/>
          <p:cNvSpPr txBox="1"/>
          <p:nvPr/>
        </p:nvSpPr>
        <p:spPr>
          <a:xfrm>
            <a:off x="1489150" y="436745"/>
            <a:ext cx="1354226" cy="331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취미검색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5520" y="109803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4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모서리가 둥근 직사각형 82947"/>
          <p:cNvSpPr/>
          <p:nvPr/>
        </p:nvSpPr>
        <p:spPr>
          <a:xfrm>
            <a:off x="679072" y="2819117"/>
            <a:ext cx="5632555" cy="3000131"/>
          </a:xfrm>
          <a:prstGeom prst="roundRect">
            <a:avLst>
              <a:gd name="adj" fmla="val 16667"/>
            </a:avLst>
          </a:prstGeom>
          <a:solidFill>
            <a:srgbClr val="EDEDED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49" name="직사각형 82948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sp>
        <p:nvSpPr>
          <p:cNvPr id="82952" name="직사각형 82951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2954" name="TextBox 82953"/>
          <p:cNvSpPr txBox="1"/>
          <p:nvPr/>
        </p:nvSpPr>
        <p:spPr>
          <a:xfrm>
            <a:off x="7012099" y="2169531"/>
            <a:ext cx="1765568" cy="295367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2955" name="TextBox 82954"/>
          <p:cNvSpPr txBox="1"/>
          <p:nvPr/>
        </p:nvSpPr>
        <p:spPr>
          <a:xfrm>
            <a:off x="7022821" y="3583053"/>
            <a:ext cx="1769128" cy="290621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sp>
        <p:nvSpPr>
          <p:cNvPr id="82956" name="TextBox 82955"/>
          <p:cNvSpPr txBox="1"/>
          <p:nvPr/>
        </p:nvSpPr>
        <p:spPr>
          <a:xfrm>
            <a:off x="7056202" y="2539548"/>
            <a:ext cx="1682140" cy="970414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강의를 들은 사람만이 작성 할 수 있는 후기 게시판이다.</a:t>
            </a:r>
          </a:p>
        </p:txBody>
      </p:sp>
      <p:pic>
        <p:nvPicPr>
          <p:cNvPr id="82957" name="그림 82956" descr="C:\Users\user\Desktop\sfdds.jpg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445511" y="2819114"/>
            <a:ext cx="1397427" cy="18391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958" name="그림 8295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762430" y="3841904"/>
            <a:ext cx="358592" cy="16342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aphicFrame>
        <p:nvGraphicFramePr>
          <p:cNvPr id="82959" name="표 82958"/>
          <p:cNvGraphicFramePr/>
          <p:nvPr>
            <p:extLst>
              <p:ext uri="{D42A27DB-BD31-4B8C-83A1-F6EECF244321}">
                <p14:modId xmlns:p14="http://schemas.microsoft.com/office/powerpoint/2010/main" val="1752846240"/>
              </p:ext>
            </p:extLst>
          </p:nvPr>
        </p:nvGraphicFramePr>
        <p:xfrm>
          <a:off x="1266380" y="3932410"/>
          <a:ext cx="4659264" cy="1315024"/>
        </p:xfrm>
        <a:graphic>
          <a:graphicData uri="http://schemas.openxmlformats.org/drawingml/2006/table">
            <a:tbl>
              <a:tblPr firstRow="1" bandRow="1"/>
              <a:tblGrid>
                <a:gridCol w="1210383"/>
                <a:gridCol w="3448881"/>
              </a:tblGrid>
              <a:tr h="189001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글쓴이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152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positive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58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긍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589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정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51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라면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176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겸동 </a:t>
                      </a:r>
                      <a:r>
                        <a:rPr kumimoji="0" lang="ko-KR" altLang="en-US" sz="1000" b="1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&gt;_-</a:t>
                      </a:r>
                      <a:endParaRPr kumimoji="0" lang="ko-KR" altLang="en-US" sz="10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L="51442" marR="51442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046" name="모서리가 둥근 직사각형 83045"/>
          <p:cNvSpPr/>
          <p:nvPr/>
        </p:nvSpPr>
        <p:spPr>
          <a:xfrm>
            <a:off x="5466955" y="5476198"/>
            <a:ext cx="407467" cy="24137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cxnSp>
        <p:nvCxnSpPr>
          <p:cNvPr id="83047" name="직선 연결선 83046"/>
          <p:cNvCxnSpPr/>
          <p:nvPr/>
        </p:nvCxnSpPr>
        <p:spPr>
          <a:xfrm>
            <a:off x="1657136" y="3583050"/>
            <a:ext cx="3962310" cy="0"/>
          </a:xfrm>
          <a:prstGeom prst="line">
            <a:avLst/>
          </a:prstGeom>
          <a:ln w="6309" cap="flat" cmpd="sng" algn="ctr">
            <a:solidFill>
              <a:srgbClr val="000000"/>
            </a:solidFill>
            <a:prstDash val="solid"/>
            <a:miter/>
          </a:ln>
        </p:spPr>
      </p:cxnSp>
      <p:sp>
        <p:nvSpPr>
          <p:cNvPr id="83048" name="TextBox 83047"/>
          <p:cNvSpPr txBox="1"/>
          <p:nvPr/>
        </p:nvSpPr>
        <p:spPr>
          <a:xfrm>
            <a:off x="2642363" y="3023973"/>
            <a:ext cx="2307560" cy="228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8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게시판</a:t>
            </a:r>
          </a:p>
        </p:txBody>
      </p:sp>
      <p:sp>
        <p:nvSpPr>
          <p:cNvPr id="83049" name="직사각형 83048"/>
          <p:cNvSpPr/>
          <p:nvPr/>
        </p:nvSpPr>
        <p:spPr>
          <a:xfrm>
            <a:off x="7066922" y="3962617"/>
            <a:ext cx="1682140" cy="2302918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graphicFrame>
        <p:nvGraphicFramePr>
          <p:cNvPr id="83050" name="표 83049"/>
          <p:cNvGraphicFramePr/>
          <p:nvPr>
            <p:extLst>
              <p:ext uri="{D42A27DB-BD31-4B8C-83A1-F6EECF244321}">
                <p14:modId xmlns:p14="http://schemas.microsoft.com/office/powerpoint/2010/main" val="2232000927"/>
              </p:ext>
            </p:extLst>
          </p:nvPr>
        </p:nvGraphicFramePr>
        <p:xfrm>
          <a:off x="7043092" y="474877"/>
          <a:ext cx="1716692" cy="1489790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후기 게시판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Board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함초롬바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087" name="TextBox 83086"/>
          <p:cNvSpPr txBox="1"/>
          <p:nvPr/>
        </p:nvSpPr>
        <p:spPr>
          <a:xfrm>
            <a:off x="4319909" y="797269"/>
            <a:ext cx="2021494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My page </a:t>
            </a:r>
          </a:p>
        </p:txBody>
      </p:sp>
      <p:sp>
        <p:nvSpPr>
          <p:cNvPr id="83099" name="TextBox 83098"/>
          <p:cNvSpPr txBox="1"/>
          <p:nvPr/>
        </p:nvSpPr>
        <p:spPr>
          <a:xfrm>
            <a:off x="741014" y="2307664"/>
            <a:ext cx="5649224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</a:t>
            </a: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|    커뮤니티</a:t>
            </a:r>
          </a:p>
        </p:txBody>
      </p:sp>
      <p:grpSp>
        <p:nvGrpSpPr>
          <p:cNvPr id="83100" name="Group 2"/>
          <p:cNvGrpSpPr/>
          <p:nvPr/>
        </p:nvGrpSpPr>
        <p:grpSpPr>
          <a:xfrm>
            <a:off x="775567" y="1183204"/>
            <a:ext cx="5437176" cy="829095"/>
            <a:chOff x="1033954" y="1183201"/>
            <a:chExt cx="7248625" cy="829095"/>
          </a:xfrm>
        </p:grpSpPr>
        <p:sp>
          <p:nvSpPr>
            <p:cNvPr id="83101" name="직사각형 83100"/>
            <p:cNvSpPr/>
            <p:nvPr/>
          </p:nvSpPr>
          <p:spPr>
            <a:xfrm>
              <a:off x="1033954" y="1183201"/>
              <a:ext cx="7248625" cy="829095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3102" name="직선 연결선 83101"/>
            <p:cNvCxnSpPr/>
            <p:nvPr/>
          </p:nvCxnSpPr>
          <p:spPr>
            <a:xfrm>
              <a:off x="1033954" y="1183201"/>
              <a:ext cx="7248625" cy="829095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3103" name="직선 연결선 83102"/>
            <p:cNvCxnSpPr/>
            <p:nvPr/>
          </p:nvCxnSpPr>
          <p:spPr>
            <a:xfrm flipV="1">
              <a:off x="1045065" y="1197495"/>
              <a:ext cx="7237513" cy="814801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grpSp>
        <p:nvGrpSpPr>
          <p:cNvPr id="33" name="Group 11"/>
          <p:cNvGrpSpPr/>
          <p:nvPr/>
        </p:nvGrpSpPr>
        <p:grpSpPr>
          <a:xfrm>
            <a:off x="-247808" y="-2844"/>
            <a:ext cx="2981856" cy="841714"/>
            <a:chOff x="-338249" y="-12674"/>
            <a:chExt cx="3975291" cy="841714"/>
          </a:xfrm>
        </p:grpSpPr>
        <p:sp>
          <p:nvSpPr>
            <p:cNvPr id="34" name="자유형 33"/>
            <p:cNvSpPr/>
            <p:nvPr/>
          </p:nvSpPr>
          <p:spPr>
            <a:xfrm>
              <a:off x="775047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5" name="Group 11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36" name="이등변 삼각형 3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7" name="자유형 3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38" name="자유형 3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39" name="TextBox 38"/>
          <p:cNvSpPr txBox="1"/>
          <p:nvPr/>
        </p:nvSpPr>
        <p:spPr>
          <a:xfrm>
            <a:off x="1489150" y="436745"/>
            <a:ext cx="1354226" cy="331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5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취미검색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520" y="109803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직사각형 8397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3973" name="직선 연결선 8397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3974" name="직선 연결선 8397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397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3976" name="직사각형 83975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3977" name="직선 연결선 83976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3978" name="직선 연결선 83977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3981" name="직사각형 83980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860511"/>
            <a:ext cx="61984" cy="15728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3983" name="TextBox 83982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3984" name="TextBox 83983"/>
          <p:cNvSpPr txBox="1"/>
          <p:nvPr/>
        </p:nvSpPr>
        <p:spPr>
          <a:xfrm>
            <a:off x="7015701" y="377070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3988" name="표 83987"/>
          <p:cNvGraphicFramePr/>
          <p:nvPr>
            <p:extLst>
              <p:ext uri="{D42A27DB-BD31-4B8C-83A1-F6EECF244321}">
                <p14:modId xmlns:p14="http://schemas.microsoft.com/office/powerpoint/2010/main" val="1457758787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31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4025" name="TextBox 84024"/>
          <p:cNvSpPr txBox="1"/>
          <p:nvPr/>
        </p:nvSpPr>
        <p:spPr>
          <a:xfrm>
            <a:off x="7065708" y="2564688"/>
            <a:ext cx="1682140" cy="1164162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좌측에 질문리스트가 위치.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글의 앞부분 조금이 보이며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누르면 자세한 사항을 확인.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우측 메뉴에서 다른 게시판으로 접근 가능함.</a:t>
            </a:r>
          </a:p>
        </p:txBody>
      </p:sp>
      <p:sp>
        <p:nvSpPr>
          <p:cNvPr id="84026" name="TextBox 84025"/>
          <p:cNvSpPr txBox="1"/>
          <p:nvPr/>
        </p:nvSpPr>
        <p:spPr>
          <a:xfrm>
            <a:off x="7066922" y="4096010"/>
            <a:ext cx="1682140" cy="2646186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글상자의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더보기를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누르면 질문을 자세히 볼 수 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글상자에서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추천받은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수와 답변의 숫자를 확인할 수 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 우측에 양질의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질답을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추천하는 오늘의 추천질문이 위치.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아직 답변이 없는 질문들을 위하여 오늘의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새질문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코너.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열람은 비회원/ 작성은 회원만이 가능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0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027" name="모서리가 둥근 직사각형 84026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sp>
        <p:nvSpPr>
          <p:cNvPr id="84028" name="모서리가 둥근 직사각형 84027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4029" name="모서리가 둥근 직사각형 84028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4030" name="Group 2"/>
          <p:cNvGrpSpPr/>
          <p:nvPr/>
        </p:nvGrpSpPr>
        <p:grpSpPr>
          <a:xfrm>
            <a:off x="1161549" y="5188700"/>
            <a:ext cx="3526278" cy="819548"/>
            <a:chOff x="1548530" y="5188700"/>
            <a:chExt cx="4701092" cy="819548"/>
          </a:xfrm>
        </p:grpSpPr>
        <p:sp>
          <p:nvSpPr>
            <p:cNvPr id="84031" name="직사각형 84030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5266534"/>
              <a:ext cx="4701092" cy="741713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4032" name="TextBox 84031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5188700"/>
              <a:ext cx="1550150" cy="14455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수채화 잘 아시는 분 답변좀…</a:t>
              </a:r>
            </a:p>
          </p:txBody>
        </p:sp>
      </p:grpSp>
      <p:grpSp>
        <p:nvGrpSpPr>
          <p:cNvPr id="84036" name="Group 3"/>
          <p:cNvGrpSpPr/>
          <p:nvPr/>
        </p:nvGrpSpPr>
        <p:grpSpPr>
          <a:xfrm>
            <a:off x="1161549" y="4342184"/>
            <a:ext cx="3526278" cy="819548"/>
            <a:chOff x="1548530" y="4342184"/>
            <a:chExt cx="4701092" cy="819548"/>
          </a:xfrm>
        </p:grpSpPr>
        <p:sp>
          <p:nvSpPr>
            <p:cNvPr id="84037" name="직사각형 84036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4418455"/>
              <a:ext cx="4701092" cy="74327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4038" name="TextBox 84037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4342184"/>
              <a:ext cx="1540602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등산장비 견적 부탁드립니다.</a:t>
              </a:r>
            </a:p>
          </p:txBody>
        </p:sp>
      </p:grpSp>
      <p:grpSp>
        <p:nvGrpSpPr>
          <p:cNvPr id="84039" name="Group 4"/>
          <p:cNvGrpSpPr/>
          <p:nvPr/>
        </p:nvGrpSpPr>
        <p:grpSpPr>
          <a:xfrm>
            <a:off x="1161549" y="3519512"/>
            <a:ext cx="3526278" cy="819491"/>
            <a:chOff x="1548530" y="3519509"/>
            <a:chExt cx="4701092" cy="819491"/>
          </a:xfrm>
        </p:grpSpPr>
        <p:sp>
          <p:nvSpPr>
            <p:cNvPr id="84040" name="직사각형 84039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597344"/>
              <a:ext cx="4701092" cy="741657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4041" name="TextBox 84040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19509"/>
              <a:ext cx="1350037" cy="14612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음악을 배워보고 싶어요!!</a:t>
              </a:r>
            </a:p>
          </p:txBody>
        </p:sp>
      </p:grpSp>
      <p:sp>
        <p:nvSpPr>
          <p:cNvPr id="84042" name="TextBox 84041"/>
          <p:cNvSpPr txBox="1"/>
          <p:nvPr/>
        </p:nvSpPr>
        <p:spPr>
          <a:xfrm>
            <a:off x="1274714" y="3727553"/>
            <a:ext cx="3322607" cy="4510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피아노를 배우고 싶은 23살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대학생임다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독학으로 해볼까 하다가 도무지 엄두가 안 나서 질문 드려 보아요! 피아노 쪽으로 어떻게 접근해 보아야 할까요??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고수님들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답변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부탁드려요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043" name="TextBox 84042"/>
          <p:cNvSpPr txBox="1"/>
          <p:nvPr/>
        </p:nvSpPr>
        <p:spPr>
          <a:xfrm>
            <a:off x="1200834" y="4119852"/>
            <a:ext cx="595684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1  추천  1</a:t>
            </a:r>
          </a:p>
        </p:txBody>
      </p:sp>
      <p:sp>
        <p:nvSpPr>
          <p:cNvPr id="84044" name="TextBox 84043"/>
          <p:cNvSpPr txBox="1"/>
          <p:nvPr/>
        </p:nvSpPr>
        <p:spPr>
          <a:xfrm>
            <a:off x="1315213" y="4520075"/>
            <a:ext cx="3317833" cy="4494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 친구들이랑 지리산 종주를 계획하고 있는 40대 후반 남자입니다. 무작정 장바구니에 담아보자니 가격이 너무 커지더군요. 하비고(HobbyGo)의 산악인 회원님들의 의견 부탁드립니다.</a:t>
            </a:r>
          </a:p>
        </p:txBody>
      </p:sp>
      <p:sp>
        <p:nvSpPr>
          <p:cNvPr id="84045" name="TextBox 84044"/>
          <p:cNvSpPr txBox="1"/>
          <p:nvPr/>
        </p:nvSpPr>
        <p:spPr>
          <a:xfrm>
            <a:off x="1242549" y="4913938"/>
            <a:ext cx="596857" cy="1890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3  추천  4</a:t>
            </a:r>
          </a:p>
        </p:txBody>
      </p:sp>
      <p:sp>
        <p:nvSpPr>
          <p:cNvPr id="84046" name="TextBox 84045"/>
          <p:cNvSpPr txBox="1"/>
          <p:nvPr/>
        </p:nvSpPr>
        <p:spPr>
          <a:xfrm>
            <a:off x="1315213" y="5345931"/>
            <a:ext cx="3317833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칠하다가 거하게 망쳤습니다.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그리긴 싫은데 이거 어떻게 수습하죠….?</a:t>
            </a:r>
          </a:p>
        </p:txBody>
      </p:sp>
      <p:sp>
        <p:nvSpPr>
          <p:cNvPr id="84047" name="TextBox 84046"/>
          <p:cNvSpPr txBox="1"/>
          <p:nvPr/>
        </p:nvSpPr>
        <p:spPr>
          <a:xfrm>
            <a:off x="1242549" y="5738232"/>
            <a:ext cx="596857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0  추천  0</a:t>
            </a:r>
          </a:p>
        </p:txBody>
      </p:sp>
      <p:sp>
        <p:nvSpPr>
          <p:cNvPr id="84048" name="TextBox 84047"/>
          <p:cNvSpPr txBox="1"/>
          <p:nvPr/>
        </p:nvSpPr>
        <p:spPr>
          <a:xfrm>
            <a:off x="4348335" y="4119852"/>
            <a:ext cx="34188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84052" name="TextBox 84051"/>
          <p:cNvSpPr txBox="1"/>
          <p:nvPr/>
        </p:nvSpPr>
        <p:spPr>
          <a:xfrm>
            <a:off x="4348335" y="4958439"/>
            <a:ext cx="34188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84053" name="TextBox 84052"/>
          <p:cNvSpPr txBox="1"/>
          <p:nvPr/>
        </p:nvSpPr>
        <p:spPr>
          <a:xfrm>
            <a:off x="4348335" y="5806518"/>
            <a:ext cx="34188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84054" name="모서리가 둥근 직사각형 84053"/>
          <p:cNvSpPr/>
          <p:nvPr/>
        </p:nvSpPr>
        <p:spPr>
          <a:xfrm>
            <a:off x="4288644" y="4113247"/>
            <a:ext cx="463421" cy="236633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055" name="Group 5"/>
          <p:cNvGrpSpPr/>
          <p:nvPr/>
        </p:nvGrpSpPr>
        <p:grpSpPr>
          <a:xfrm>
            <a:off x="4821264" y="3594161"/>
            <a:ext cx="934005" cy="854444"/>
            <a:chOff x="6427514" y="3594161"/>
            <a:chExt cx="1245178" cy="854444"/>
          </a:xfrm>
        </p:grpSpPr>
        <p:sp>
          <p:nvSpPr>
            <p:cNvPr id="84056" name="직사각형 84055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3670376"/>
              <a:ext cx="1245178" cy="778229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4057" name="TextBox 84056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3594161"/>
              <a:ext cx="908437" cy="1572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추천질문</a:t>
              </a:r>
            </a:p>
          </p:txBody>
        </p:sp>
      </p:grpSp>
      <p:grpSp>
        <p:nvGrpSpPr>
          <p:cNvPr id="84058" name="Group 6"/>
          <p:cNvGrpSpPr/>
          <p:nvPr/>
        </p:nvGrpSpPr>
        <p:grpSpPr>
          <a:xfrm>
            <a:off x="4821264" y="4589980"/>
            <a:ext cx="934005" cy="1316592"/>
            <a:chOff x="6427514" y="4589980"/>
            <a:chExt cx="1245178" cy="1316592"/>
          </a:xfrm>
        </p:grpSpPr>
        <p:sp>
          <p:nvSpPr>
            <p:cNvPr id="84059" name="직사각형 84058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4666195"/>
              <a:ext cx="1245178" cy="124037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4060" name="TextBox 84059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4589980"/>
              <a:ext cx="794086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새질문</a:t>
              </a:r>
            </a:p>
          </p:txBody>
        </p:sp>
      </p:grpSp>
      <p:sp>
        <p:nvSpPr>
          <p:cNvPr id="84061" name="TextBox 84060"/>
          <p:cNvSpPr txBox="1"/>
          <p:nvPr/>
        </p:nvSpPr>
        <p:spPr>
          <a:xfrm>
            <a:off x="4860590" y="3789475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음악을 배워보고 싶어요!!</a:t>
            </a:r>
          </a:p>
        </p:txBody>
      </p:sp>
      <p:sp>
        <p:nvSpPr>
          <p:cNvPr id="84062" name="TextBox 84061"/>
          <p:cNvSpPr txBox="1"/>
          <p:nvPr/>
        </p:nvSpPr>
        <p:spPr>
          <a:xfrm>
            <a:off x="4860590" y="3989585"/>
            <a:ext cx="837510" cy="2652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등산장비 견적 부탁드립니..</a:t>
            </a:r>
          </a:p>
        </p:txBody>
      </p:sp>
      <p:sp>
        <p:nvSpPr>
          <p:cNvPr id="84063" name="TextBox 84062"/>
          <p:cNvSpPr txBox="1"/>
          <p:nvPr/>
        </p:nvSpPr>
        <p:spPr>
          <a:xfrm>
            <a:off x="4860590" y="4189701"/>
            <a:ext cx="837510" cy="185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수채화 잘 아시는 분 답변..</a:t>
            </a:r>
          </a:p>
        </p:txBody>
      </p:sp>
      <p:sp>
        <p:nvSpPr>
          <p:cNvPr id="84064" name="TextBox 84063"/>
          <p:cNvSpPr txBox="1"/>
          <p:nvPr/>
        </p:nvSpPr>
        <p:spPr>
          <a:xfrm>
            <a:off x="4860590" y="4788477"/>
            <a:ext cx="837510" cy="184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화학을 배워보고 싶어요!!</a:t>
            </a:r>
          </a:p>
        </p:txBody>
      </p:sp>
      <p:sp>
        <p:nvSpPr>
          <p:cNvPr id="84068" name="TextBox 84067"/>
          <p:cNvSpPr txBox="1"/>
          <p:nvPr/>
        </p:nvSpPr>
        <p:spPr>
          <a:xfrm>
            <a:off x="4860590" y="4975913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노래 잘 부르는 방법</a:t>
            </a:r>
          </a:p>
        </p:txBody>
      </p:sp>
      <p:sp>
        <p:nvSpPr>
          <p:cNvPr id="84069" name="TextBox 84068"/>
          <p:cNvSpPr txBox="1"/>
          <p:nvPr/>
        </p:nvSpPr>
        <p:spPr>
          <a:xfrm>
            <a:off x="4860590" y="5176025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프라모델 많이 파는 곳?</a:t>
            </a:r>
          </a:p>
        </p:txBody>
      </p:sp>
      <p:sp>
        <p:nvSpPr>
          <p:cNvPr id="84070" name="TextBox 84069"/>
          <p:cNvSpPr txBox="1"/>
          <p:nvPr/>
        </p:nvSpPr>
        <p:spPr>
          <a:xfrm>
            <a:off x="4860590" y="5360229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근교에 갈만한 산좀…</a:t>
            </a:r>
          </a:p>
        </p:txBody>
      </p:sp>
      <p:sp>
        <p:nvSpPr>
          <p:cNvPr id="84071" name="TextBox 84070"/>
          <p:cNvSpPr txBox="1"/>
          <p:nvPr/>
        </p:nvSpPr>
        <p:spPr>
          <a:xfrm>
            <a:off x="4860590" y="5546048"/>
            <a:ext cx="837510" cy="2715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입문자가 처음 구입할 자전</a:t>
            </a:r>
          </a:p>
        </p:txBody>
      </p:sp>
      <p:sp>
        <p:nvSpPr>
          <p:cNvPr id="84072" name="TextBox 84071"/>
          <p:cNvSpPr txBox="1"/>
          <p:nvPr/>
        </p:nvSpPr>
        <p:spPr>
          <a:xfrm>
            <a:off x="4860590" y="5727121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남자가 배울만한 요리…</a:t>
            </a:r>
          </a:p>
        </p:txBody>
      </p:sp>
      <p:sp>
        <p:nvSpPr>
          <p:cNvPr id="84073" name="모서리가 둥근 직사각형 84072"/>
          <p:cNvSpPr/>
          <p:nvPr/>
        </p:nvSpPr>
        <p:spPr>
          <a:xfrm>
            <a:off x="4986863" y="5949456"/>
            <a:ext cx="768406" cy="287495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질문하기</a:t>
            </a:r>
          </a:p>
        </p:txBody>
      </p:sp>
      <p:sp>
        <p:nvSpPr>
          <p:cNvPr id="84074" name="모서리가 둥근 직사각형 84073"/>
          <p:cNvSpPr/>
          <p:nvPr/>
        </p:nvSpPr>
        <p:spPr>
          <a:xfrm>
            <a:off x="2087178" y="6046386"/>
            <a:ext cx="1914458" cy="190565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75" name="모서리가 둥근 직사각형 84074"/>
          <p:cNvSpPr/>
          <p:nvPr/>
        </p:nvSpPr>
        <p:spPr>
          <a:xfrm>
            <a:off x="4056459" y="6046386"/>
            <a:ext cx="352602" cy="225517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84076" name="모서리가 둥근 직사각형 84075"/>
          <p:cNvSpPr/>
          <p:nvPr/>
        </p:nvSpPr>
        <p:spPr>
          <a:xfrm>
            <a:off x="1404548" y="6024108"/>
            <a:ext cx="639744" cy="225517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077" name="Group 7"/>
          <p:cNvGrpSpPr/>
          <p:nvPr/>
        </p:nvGrpSpPr>
        <p:grpSpPr>
          <a:xfrm>
            <a:off x="1848913" y="6046386"/>
            <a:ext cx="150104" cy="173089"/>
            <a:chOff x="2464896" y="6046383"/>
            <a:chExt cx="200113" cy="173089"/>
          </a:xfrm>
        </p:grpSpPr>
        <p:sp>
          <p:nvSpPr>
            <p:cNvPr id="84078" name="직사각형 84077"/>
            <p:cNvSpPr/>
            <p:nvPr/>
          </p:nvSpPr>
          <p:spPr>
            <a:xfrm>
              <a:off x="2464896" y="6046383"/>
              <a:ext cx="200113" cy="173088"/>
            </a:xfrm>
            <a:prstGeom prst="rect">
              <a:avLst/>
            </a:prstGeom>
            <a:noFill/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84079" name="이등변 삼각형 84078"/>
            <p:cNvSpPr/>
            <p:nvPr/>
          </p:nvSpPr>
          <p:spPr>
            <a:xfrm rot="10800000">
              <a:off x="2496666" y="6078097"/>
              <a:ext cx="136628" cy="136628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4080" name="TextBox 84079" descr="&lt;SmartSettings&gt;&lt;SmartResize anchorLeft=&quot;Absolute&quot; anchorTop=&quot;Absolute&quot; anchorRight=&quot;None&quot; anchorBottom=&quot;None&quot; /&gt;&lt;/SmartSettings&gt;"/>
          <p:cNvSpPr txBox="1"/>
          <p:nvPr>
            <p:custDataLst>
              <p:tags r:id="rId2"/>
            </p:custDataLst>
          </p:nvPr>
        </p:nvSpPr>
        <p:spPr>
          <a:xfrm>
            <a:off x="1274714" y="6068609"/>
            <a:ext cx="595643" cy="14611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</a:p>
        </p:txBody>
      </p:sp>
      <p:sp>
        <p:nvSpPr>
          <p:cNvPr id="84084" name="TextBox 84083"/>
          <p:cNvSpPr txBox="1"/>
          <p:nvPr/>
        </p:nvSpPr>
        <p:spPr>
          <a:xfrm>
            <a:off x="4232760" y="822673"/>
            <a:ext cx="2108643" cy="2636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grpSp>
        <p:nvGrpSpPr>
          <p:cNvPr id="84085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84086" name="자유형 84085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84087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84088" name="이등변 삼각형 8408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4089" name="자유형 8408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84090" name="자유형 8408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84091" name="TextBox 84090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84092" name="TextBox 84091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  <p:sp>
        <p:nvSpPr>
          <p:cNvPr id="84093" name="TextBox 84092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4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4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54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직사각형 8499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4997" name="직선 연결선 8499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4998" name="직선 연결선 8499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4999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5000" name="직사각형 8499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5001" name="직선 연결선 8500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5002" name="직선 연결선 8500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5005" name="직사각형 85004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5007" name="TextBox 85006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5008" name="TextBox 85007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5012" name="표 85011"/>
          <p:cNvGraphicFramePr/>
          <p:nvPr>
            <p:extLst>
              <p:ext uri="{D42A27DB-BD31-4B8C-83A1-F6EECF244321}">
                <p14:modId xmlns:p14="http://schemas.microsoft.com/office/powerpoint/2010/main" val="31687944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32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049" name="TextBox 85048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대한 답변 작성화면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한 줄남기기 구성.</a:t>
            </a:r>
          </a:p>
        </p:txBody>
      </p:sp>
      <p:sp>
        <p:nvSpPr>
          <p:cNvPr id="85050" name="TextBox 85049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답변하기를 누르면 아래에 글을 작성할 수 있는 상자가 생성된다.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작성하기를 누르면 글을 쓴다.</a:t>
            </a:r>
          </a:p>
        </p:txBody>
      </p:sp>
      <p:sp>
        <p:nvSpPr>
          <p:cNvPr id="85051" name="모서리가 둥근 직사각형 85050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5052" name="모서리가 둥근 직사각형 85051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5053" name="Group 2"/>
          <p:cNvGrpSpPr/>
          <p:nvPr/>
        </p:nvGrpSpPr>
        <p:grpSpPr>
          <a:xfrm>
            <a:off x="1161549" y="3583053"/>
            <a:ext cx="3526278" cy="1392863"/>
            <a:chOff x="1548530" y="3583050"/>
            <a:chExt cx="4701092" cy="1392863"/>
          </a:xfrm>
        </p:grpSpPr>
        <p:sp>
          <p:nvSpPr>
            <p:cNvPr id="85054" name="직사각형 85053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659265"/>
              <a:ext cx="4701092" cy="1316647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5055" name="TextBox 85054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83050"/>
              <a:ext cx="1350037" cy="15561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음악을 배워보고 싶어요!!</a:t>
              </a:r>
            </a:p>
          </p:txBody>
        </p:sp>
      </p:grpSp>
      <p:sp>
        <p:nvSpPr>
          <p:cNvPr id="85056" name="TextBox 85055"/>
          <p:cNvSpPr txBox="1"/>
          <p:nvPr/>
        </p:nvSpPr>
        <p:spPr>
          <a:xfrm>
            <a:off x="1274714" y="3843524"/>
            <a:ext cx="3322607" cy="8211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피아노를 배우고 싶은 23살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대학생임다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독학으로 해볼까 하다가 도무지 엄두가 안 나서 질문 드려 보아요! 피아노 쪽으로 어떻게 접근해 보아야 할까요??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고수님들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답변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부탁드려요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제발! 친구가 연주하는 걸 보니 저도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치고싶어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졌어요. 어떻게 하면 잘 칠 수 있을까요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5060" name="Group 3"/>
          <p:cNvGrpSpPr/>
          <p:nvPr/>
        </p:nvGrpSpPr>
        <p:grpSpPr>
          <a:xfrm>
            <a:off x="1161549" y="5095009"/>
            <a:ext cx="3526278" cy="971978"/>
            <a:chOff x="1548530" y="5095009"/>
            <a:chExt cx="4701092" cy="971978"/>
          </a:xfrm>
        </p:grpSpPr>
        <p:sp>
          <p:nvSpPr>
            <p:cNvPr id="85061" name="직사각형 85060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5172843"/>
              <a:ext cx="4701092" cy="894143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5062" name="TextBox 85061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83540" y="5095009"/>
              <a:ext cx="4429510" cy="142937"/>
            </a:xfrm>
            <a:prstGeom prst="rect">
              <a:avLst/>
            </a:prstGeom>
            <a:solidFill>
              <a:srgbClr val="FFFFFF"/>
            </a:solidFill>
            <a:ln w="9491" cap="flat" cmpd="sng" algn="ctr">
              <a:solidFill>
                <a:srgbClr val="0D0D0D"/>
              </a:solidFill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000000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 입력 | 추천드리는 강좌가 있습니다.</a:t>
              </a:r>
            </a:p>
          </p:txBody>
        </p:sp>
      </p:grpSp>
      <p:sp>
        <p:nvSpPr>
          <p:cNvPr id="85063" name="TextBox 85062"/>
          <p:cNvSpPr txBox="1"/>
          <p:nvPr/>
        </p:nvSpPr>
        <p:spPr>
          <a:xfrm>
            <a:off x="1262820" y="5334823"/>
            <a:ext cx="3324953" cy="392297"/>
          </a:xfrm>
          <a:prstGeom prst="rect">
            <a:avLst/>
          </a:prstGeom>
          <a:noFill/>
          <a:ln w="9491" cap="flat" cmpd="sng" algn="ctr">
            <a:solidFill>
              <a:srgbClr val="0D0D0D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저도 피아노에 대해서 잘 몰랐는데 김태희 선생님이</a:t>
            </a:r>
          </a:p>
        </p:txBody>
      </p:sp>
      <p:sp>
        <p:nvSpPr>
          <p:cNvPr id="85064" name="모서리가 둥근 직사각형 85063"/>
          <p:cNvSpPr/>
          <p:nvPr/>
        </p:nvSpPr>
        <p:spPr>
          <a:xfrm>
            <a:off x="1262819" y="5760455"/>
            <a:ext cx="681418" cy="189002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작성하기</a:t>
            </a:r>
          </a:p>
        </p:txBody>
      </p:sp>
      <p:sp>
        <p:nvSpPr>
          <p:cNvPr id="85065" name="모서리가 둥근 직사각형 85064"/>
          <p:cNvSpPr/>
          <p:nvPr/>
        </p:nvSpPr>
        <p:spPr>
          <a:xfrm>
            <a:off x="1283049" y="4643977"/>
            <a:ext cx="663554" cy="23662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답변하기</a:t>
            </a:r>
          </a:p>
        </p:txBody>
      </p:sp>
      <p:sp>
        <p:nvSpPr>
          <p:cNvPr id="85066" name="모서리가 둥근 직사각형 85065"/>
          <p:cNvSpPr/>
          <p:nvPr/>
        </p:nvSpPr>
        <p:spPr>
          <a:xfrm>
            <a:off x="2016263" y="4643977"/>
            <a:ext cx="683061" cy="23662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sp>
        <p:nvSpPr>
          <p:cNvPr id="85067" name="모서리가 둥근 직사각형 85066"/>
          <p:cNvSpPr/>
          <p:nvPr/>
        </p:nvSpPr>
        <p:spPr>
          <a:xfrm>
            <a:off x="2051090" y="5733832"/>
            <a:ext cx="60041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  <p:sp>
        <p:nvSpPr>
          <p:cNvPr id="85068" name="모서리가 둥근 직사각형 85067"/>
          <p:cNvSpPr/>
          <p:nvPr/>
        </p:nvSpPr>
        <p:spPr>
          <a:xfrm>
            <a:off x="1246097" y="5733832"/>
            <a:ext cx="696954" cy="312899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5069" name="Group 4"/>
          <p:cNvGrpSpPr/>
          <p:nvPr/>
        </p:nvGrpSpPr>
        <p:grpSpPr>
          <a:xfrm>
            <a:off x="4821264" y="3594161"/>
            <a:ext cx="934005" cy="854444"/>
            <a:chOff x="6427514" y="3594161"/>
            <a:chExt cx="1245178" cy="854444"/>
          </a:xfrm>
        </p:grpSpPr>
        <p:sp>
          <p:nvSpPr>
            <p:cNvPr id="85070" name="직사각형 85069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3670376"/>
              <a:ext cx="1245178" cy="778229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5071" name="TextBox 85070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3594161"/>
              <a:ext cx="908437" cy="1572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추천질문</a:t>
              </a:r>
            </a:p>
          </p:txBody>
        </p:sp>
      </p:grpSp>
      <p:grpSp>
        <p:nvGrpSpPr>
          <p:cNvPr id="85072" name="Group 5"/>
          <p:cNvGrpSpPr/>
          <p:nvPr/>
        </p:nvGrpSpPr>
        <p:grpSpPr>
          <a:xfrm>
            <a:off x="4821264" y="4589980"/>
            <a:ext cx="934005" cy="1316592"/>
            <a:chOff x="6427514" y="4589980"/>
            <a:chExt cx="1245178" cy="1316592"/>
          </a:xfrm>
        </p:grpSpPr>
        <p:sp>
          <p:nvSpPr>
            <p:cNvPr id="85076" name="직사각형 85075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4666195"/>
              <a:ext cx="1245178" cy="124037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5077" name="TextBox 85076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4589980"/>
              <a:ext cx="794086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새질문</a:t>
              </a:r>
            </a:p>
          </p:txBody>
        </p:sp>
      </p:grpSp>
      <p:sp>
        <p:nvSpPr>
          <p:cNvPr id="85078" name="TextBox 85077"/>
          <p:cNvSpPr txBox="1"/>
          <p:nvPr/>
        </p:nvSpPr>
        <p:spPr>
          <a:xfrm>
            <a:off x="4860590" y="3789475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음악을 배워보고 싶어요!!</a:t>
            </a:r>
          </a:p>
        </p:txBody>
      </p:sp>
      <p:sp>
        <p:nvSpPr>
          <p:cNvPr id="85079" name="TextBox 85078"/>
          <p:cNvSpPr txBox="1"/>
          <p:nvPr/>
        </p:nvSpPr>
        <p:spPr>
          <a:xfrm>
            <a:off x="4860591" y="3989585"/>
            <a:ext cx="937565" cy="17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등산장비 견적 부탁드립니..</a:t>
            </a:r>
          </a:p>
        </p:txBody>
      </p:sp>
      <p:sp>
        <p:nvSpPr>
          <p:cNvPr id="85080" name="TextBox 85079"/>
          <p:cNvSpPr txBox="1"/>
          <p:nvPr/>
        </p:nvSpPr>
        <p:spPr>
          <a:xfrm>
            <a:off x="4860590" y="4189701"/>
            <a:ext cx="837510" cy="185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수채화 잘 아시는 분 답변..</a:t>
            </a:r>
          </a:p>
        </p:txBody>
      </p:sp>
      <p:sp>
        <p:nvSpPr>
          <p:cNvPr id="85081" name="TextBox 85080"/>
          <p:cNvSpPr txBox="1"/>
          <p:nvPr/>
        </p:nvSpPr>
        <p:spPr>
          <a:xfrm>
            <a:off x="4860590" y="4788477"/>
            <a:ext cx="837510" cy="184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화학을 배워보고 싶어요!!</a:t>
            </a:r>
          </a:p>
        </p:txBody>
      </p:sp>
      <p:sp>
        <p:nvSpPr>
          <p:cNvPr id="85082" name="TextBox 85081"/>
          <p:cNvSpPr txBox="1"/>
          <p:nvPr/>
        </p:nvSpPr>
        <p:spPr>
          <a:xfrm>
            <a:off x="4860590" y="4975913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노래 잘 부르는 방법</a:t>
            </a:r>
          </a:p>
        </p:txBody>
      </p:sp>
      <p:sp>
        <p:nvSpPr>
          <p:cNvPr id="85083" name="TextBox 85082"/>
          <p:cNvSpPr txBox="1"/>
          <p:nvPr/>
        </p:nvSpPr>
        <p:spPr>
          <a:xfrm>
            <a:off x="4860590" y="5176025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프라모델 많이 파는 곳?</a:t>
            </a:r>
          </a:p>
        </p:txBody>
      </p:sp>
      <p:sp>
        <p:nvSpPr>
          <p:cNvPr id="85084" name="TextBox 85083"/>
          <p:cNvSpPr txBox="1"/>
          <p:nvPr/>
        </p:nvSpPr>
        <p:spPr>
          <a:xfrm>
            <a:off x="4860590" y="5360229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근교에 갈만한 산좀…</a:t>
            </a:r>
          </a:p>
        </p:txBody>
      </p:sp>
      <p:sp>
        <p:nvSpPr>
          <p:cNvPr id="85085" name="TextBox 85084"/>
          <p:cNvSpPr txBox="1"/>
          <p:nvPr/>
        </p:nvSpPr>
        <p:spPr>
          <a:xfrm>
            <a:off x="4860591" y="5546048"/>
            <a:ext cx="937565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입문자가 처음 구입할 자전</a:t>
            </a:r>
          </a:p>
        </p:txBody>
      </p:sp>
      <p:sp>
        <p:nvSpPr>
          <p:cNvPr id="85086" name="TextBox 85085"/>
          <p:cNvSpPr txBox="1"/>
          <p:nvPr/>
        </p:nvSpPr>
        <p:spPr>
          <a:xfrm>
            <a:off x="4860590" y="5727121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남자가 배울만한 요리…</a:t>
            </a:r>
          </a:p>
        </p:txBody>
      </p:sp>
      <p:sp>
        <p:nvSpPr>
          <p:cNvPr id="85087" name="모서리가 둥근 직사각형 85086"/>
          <p:cNvSpPr/>
          <p:nvPr/>
        </p:nvSpPr>
        <p:spPr>
          <a:xfrm>
            <a:off x="4986863" y="5949456"/>
            <a:ext cx="601632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질문하기</a:t>
            </a:r>
          </a:p>
        </p:txBody>
      </p:sp>
      <p:sp>
        <p:nvSpPr>
          <p:cNvPr id="85088" name="TextBox 85087"/>
          <p:cNvSpPr txBox="1"/>
          <p:nvPr/>
        </p:nvSpPr>
        <p:spPr>
          <a:xfrm>
            <a:off x="3959964" y="3662451"/>
            <a:ext cx="72313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작성자: apple08</a:t>
            </a:r>
          </a:p>
        </p:txBody>
      </p:sp>
      <p:sp>
        <p:nvSpPr>
          <p:cNvPr id="85092" name="TextBox 85091"/>
          <p:cNvSpPr txBox="1"/>
          <p:nvPr/>
        </p:nvSpPr>
        <p:spPr>
          <a:xfrm>
            <a:off x="4213685" y="4697968"/>
            <a:ext cx="40508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 2</a:t>
            </a:r>
          </a:p>
        </p:txBody>
      </p:sp>
      <p:sp>
        <p:nvSpPr>
          <p:cNvPr id="85093" name="TextBox 85092"/>
          <p:cNvSpPr txBox="1"/>
          <p:nvPr/>
        </p:nvSpPr>
        <p:spPr>
          <a:xfrm>
            <a:off x="3389324" y="3662451"/>
            <a:ext cx="72313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카테고리: 음악</a:t>
            </a:r>
          </a:p>
        </p:txBody>
      </p:sp>
      <p:sp>
        <p:nvSpPr>
          <p:cNvPr id="85094" name="TextBox 85093"/>
          <p:cNvSpPr txBox="1"/>
          <p:nvPr/>
        </p:nvSpPr>
        <p:spPr>
          <a:xfrm>
            <a:off x="4416225" y="822674"/>
            <a:ext cx="1925178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85095" name="TextBox 85094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85096" name="모서리가 둥근 직사각형 85095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grpSp>
        <p:nvGrpSpPr>
          <p:cNvPr id="63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64" name="자유형 63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65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66" name="이등변 삼각형 6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7" name="자유형 6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68" name="자유형 6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69" name="TextBox 68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5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68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직사각형 86019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6021" name="직선 연결선 86020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6022" name="직선 연결선 86021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6023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6024" name="직사각형 86023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6025" name="직선 연결선 86024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6026" name="직선 연결선 86025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6029" name="직사각형 86028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6031" name="TextBox 86030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6032" name="TextBox 86031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6036" name="표 86035"/>
          <p:cNvGraphicFramePr/>
          <p:nvPr>
            <p:extLst>
              <p:ext uri="{D42A27DB-BD31-4B8C-83A1-F6EECF244321}">
                <p14:modId xmlns:p14="http://schemas.microsoft.com/office/powerpoint/2010/main" val="1421792499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33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073" name="TextBox 86072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작성이 완료된 모습</a:t>
            </a:r>
          </a:p>
        </p:txBody>
      </p:sp>
      <p:sp>
        <p:nvSpPr>
          <p:cNvPr id="86074" name="직사각형 86073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86075" name="모서리가 둥근 직사각형 86074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6076" name="모서리가 둥근 직사각형 86075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6077" name="Group 2"/>
          <p:cNvGrpSpPr/>
          <p:nvPr/>
        </p:nvGrpSpPr>
        <p:grpSpPr>
          <a:xfrm>
            <a:off x="1161549" y="3583053"/>
            <a:ext cx="3526278" cy="1392863"/>
            <a:chOff x="1548530" y="3583050"/>
            <a:chExt cx="4701092" cy="1392863"/>
          </a:xfrm>
        </p:grpSpPr>
        <p:sp>
          <p:nvSpPr>
            <p:cNvPr id="86078" name="직사각형 86077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659265"/>
              <a:ext cx="4701092" cy="1316647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6079" name="TextBox 86078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83050"/>
              <a:ext cx="1350037" cy="15561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음악을 배워보고 싶어요!!</a:t>
              </a:r>
            </a:p>
          </p:txBody>
        </p:sp>
      </p:grpSp>
      <p:grpSp>
        <p:nvGrpSpPr>
          <p:cNvPr id="86080" name="Group 3"/>
          <p:cNvGrpSpPr/>
          <p:nvPr/>
        </p:nvGrpSpPr>
        <p:grpSpPr>
          <a:xfrm>
            <a:off x="1161549" y="5095009"/>
            <a:ext cx="3526278" cy="971978"/>
            <a:chOff x="1548530" y="5095009"/>
            <a:chExt cx="4701092" cy="971978"/>
          </a:xfrm>
        </p:grpSpPr>
        <p:sp>
          <p:nvSpPr>
            <p:cNvPr id="86084" name="직사각형 86083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5172843"/>
              <a:ext cx="4701092" cy="894143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6085" name="TextBox 86084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5095009"/>
              <a:ext cx="1540602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추천드리는 강좌가 있습니다.</a:t>
              </a:r>
            </a:p>
          </p:txBody>
        </p:sp>
      </p:grpSp>
      <p:sp>
        <p:nvSpPr>
          <p:cNvPr id="86086" name="TextBox 86085"/>
          <p:cNvSpPr txBox="1"/>
          <p:nvPr/>
        </p:nvSpPr>
        <p:spPr>
          <a:xfrm>
            <a:off x="1262819" y="5334820"/>
            <a:ext cx="3320178" cy="338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저도 피아노에 대해서 잘 몰랐는데 김태희 선생님이 운영하는 수업을 들었더니 2개월만에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뚱땅뚱땅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잘 치게 되었습니다. 김태희 선생님 수업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추천드려요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~~~!</a:t>
            </a:r>
          </a:p>
        </p:txBody>
      </p:sp>
      <p:sp>
        <p:nvSpPr>
          <p:cNvPr id="86087" name="모서리가 둥근 직사각형 86086"/>
          <p:cNvSpPr/>
          <p:nvPr/>
        </p:nvSpPr>
        <p:spPr>
          <a:xfrm>
            <a:off x="1262818" y="5760455"/>
            <a:ext cx="721933" cy="189002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추천하기</a:t>
            </a:r>
          </a:p>
        </p:txBody>
      </p:sp>
      <p:sp>
        <p:nvSpPr>
          <p:cNvPr id="86088" name="모서리가 둥근 직사각형 86087"/>
          <p:cNvSpPr/>
          <p:nvPr/>
        </p:nvSpPr>
        <p:spPr>
          <a:xfrm>
            <a:off x="1283048" y="4643977"/>
            <a:ext cx="723387" cy="23662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답변하기</a:t>
            </a:r>
          </a:p>
        </p:txBody>
      </p:sp>
      <p:sp>
        <p:nvSpPr>
          <p:cNvPr id="86089" name="모서리가 둥근 직사각형 86088"/>
          <p:cNvSpPr/>
          <p:nvPr/>
        </p:nvSpPr>
        <p:spPr>
          <a:xfrm>
            <a:off x="1944237" y="4643977"/>
            <a:ext cx="719074" cy="23662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sp>
        <p:nvSpPr>
          <p:cNvPr id="86090" name="모서리가 둥근 직사각형 86089"/>
          <p:cNvSpPr/>
          <p:nvPr/>
        </p:nvSpPr>
        <p:spPr>
          <a:xfrm>
            <a:off x="1944237" y="5760455"/>
            <a:ext cx="719074" cy="189002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</a:t>
            </a:r>
          </a:p>
        </p:txBody>
      </p:sp>
      <p:grpSp>
        <p:nvGrpSpPr>
          <p:cNvPr id="86091" name="Group 4"/>
          <p:cNvGrpSpPr/>
          <p:nvPr/>
        </p:nvGrpSpPr>
        <p:grpSpPr>
          <a:xfrm>
            <a:off x="4821264" y="3594161"/>
            <a:ext cx="934005" cy="854444"/>
            <a:chOff x="6427514" y="3594161"/>
            <a:chExt cx="1245178" cy="854444"/>
          </a:xfrm>
        </p:grpSpPr>
        <p:sp>
          <p:nvSpPr>
            <p:cNvPr id="86092" name="직사각형 86091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3670376"/>
              <a:ext cx="1245178" cy="778229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6093" name="TextBox 86092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3594161"/>
              <a:ext cx="908437" cy="1572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추천질문</a:t>
              </a:r>
            </a:p>
          </p:txBody>
        </p:sp>
      </p:grpSp>
      <p:grpSp>
        <p:nvGrpSpPr>
          <p:cNvPr id="86094" name="Group 5"/>
          <p:cNvGrpSpPr/>
          <p:nvPr/>
        </p:nvGrpSpPr>
        <p:grpSpPr>
          <a:xfrm>
            <a:off x="4821264" y="4589980"/>
            <a:ext cx="934005" cy="1316592"/>
            <a:chOff x="6427514" y="4589980"/>
            <a:chExt cx="1245178" cy="1316592"/>
          </a:xfrm>
        </p:grpSpPr>
        <p:sp>
          <p:nvSpPr>
            <p:cNvPr id="86095" name="직사각형 86094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6427514" y="4666195"/>
              <a:ext cx="1245178" cy="124037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6096" name="TextBox 86095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6479943" y="4589980"/>
              <a:ext cx="794086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오늘의 새질문</a:t>
              </a:r>
            </a:p>
          </p:txBody>
        </p:sp>
      </p:grpSp>
      <p:sp>
        <p:nvSpPr>
          <p:cNvPr id="86100" name="TextBox 86099"/>
          <p:cNvSpPr txBox="1"/>
          <p:nvPr/>
        </p:nvSpPr>
        <p:spPr>
          <a:xfrm>
            <a:off x="4860590" y="3789475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음악을 배워보고 싶어요!!</a:t>
            </a:r>
          </a:p>
        </p:txBody>
      </p:sp>
      <p:sp>
        <p:nvSpPr>
          <p:cNvPr id="86101" name="TextBox 86100"/>
          <p:cNvSpPr txBox="1"/>
          <p:nvPr/>
        </p:nvSpPr>
        <p:spPr>
          <a:xfrm>
            <a:off x="4860591" y="3989585"/>
            <a:ext cx="944727" cy="17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등산장비 견적 부탁드립니..</a:t>
            </a:r>
          </a:p>
        </p:txBody>
      </p:sp>
      <p:sp>
        <p:nvSpPr>
          <p:cNvPr id="86102" name="TextBox 86101"/>
          <p:cNvSpPr txBox="1"/>
          <p:nvPr/>
        </p:nvSpPr>
        <p:spPr>
          <a:xfrm>
            <a:off x="4860590" y="4189701"/>
            <a:ext cx="837510" cy="185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수채화 잘 아시는 분 답변..</a:t>
            </a:r>
          </a:p>
        </p:txBody>
      </p:sp>
      <p:sp>
        <p:nvSpPr>
          <p:cNvPr id="86103" name="TextBox 86102"/>
          <p:cNvSpPr txBox="1"/>
          <p:nvPr/>
        </p:nvSpPr>
        <p:spPr>
          <a:xfrm>
            <a:off x="4860590" y="4788477"/>
            <a:ext cx="837510" cy="184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화학을 배워보고 싶어요!!</a:t>
            </a:r>
          </a:p>
        </p:txBody>
      </p:sp>
      <p:sp>
        <p:nvSpPr>
          <p:cNvPr id="86104" name="TextBox 86103"/>
          <p:cNvSpPr txBox="1"/>
          <p:nvPr/>
        </p:nvSpPr>
        <p:spPr>
          <a:xfrm>
            <a:off x="4860590" y="4975913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노래 잘 부르는 방법</a:t>
            </a:r>
          </a:p>
        </p:txBody>
      </p:sp>
      <p:sp>
        <p:nvSpPr>
          <p:cNvPr id="86105" name="TextBox 86104"/>
          <p:cNvSpPr txBox="1"/>
          <p:nvPr/>
        </p:nvSpPr>
        <p:spPr>
          <a:xfrm>
            <a:off x="4860590" y="5176025"/>
            <a:ext cx="837510" cy="18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프라모델 많이 파는 곳?</a:t>
            </a:r>
          </a:p>
        </p:txBody>
      </p:sp>
      <p:sp>
        <p:nvSpPr>
          <p:cNvPr id="86106" name="TextBox 86105"/>
          <p:cNvSpPr txBox="1"/>
          <p:nvPr/>
        </p:nvSpPr>
        <p:spPr>
          <a:xfrm>
            <a:off x="4860590" y="5360229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근교에 갈만한 산좀…</a:t>
            </a:r>
          </a:p>
        </p:txBody>
      </p:sp>
      <p:sp>
        <p:nvSpPr>
          <p:cNvPr id="86107" name="TextBox 86106"/>
          <p:cNvSpPr txBox="1"/>
          <p:nvPr/>
        </p:nvSpPr>
        <p:spPr>
          <a:xfrm>
            <a:off x="4860590" y="5546048"/>
            <a:ext cx="837510" cy="2715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입문자가 처음 구입할 자전</a:t>
            </a:r>
          </a:p>
        </p:txBody>
      </p:sp>
      <p:sp>
        <p:nvSpPr>
          <p:cNvPr id="86108" name="TextBox 86107"/>
          <p:cNvSpPr txBox="1"/>
          <p:nvPr/>
        </p:nvSpPr>
        <p:spPr>
          <a:xfrm>
            <a:off x="4860590" y="5727121"/>
            <a:ext cx="837510" cy="185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남자가 배울만한 요리…</a:t>
            </a:r>
          </a:p>
        </p:txBody>
      </p:sp>
      <p:sp>
        <p:nvSpPr>
          <p:cNvPr id="86109" name="모서리가 둥근 직사각형 86108"/>
          <p:cNvSpPr/>
          <p:nvPr/>
        </p:nvSpPr>
        <p:spPr>
          <a:xfrm>
            <a:off x="4986862" y="5949456"/>
            <a:ext cx="76840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질문하기</a:t>
            </a:r>
          </a:p>
        </p:txBody>
      </p:sp>
      <p:sp>
        <p:nvSpPr>
          <p:cNvPr id="86110" name="TextBox 86109"/>
          <p:cNvSpPr txBox="1"/>
          <p:nvPr/>
        </p:nvSpPr>
        <p:spPr>
          <a:xfrm>
            <a:off x="1274714" y="3843524"/>
            <a:ext cx="3322607" cy="8211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피아노를 배우고 싶은 23살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대학생임다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독학으로 해볼까 하다가 도무지 엄두가 안 나서 질문 드려 보아요! 피아노 쪽으로 어떻게 접근해 보아야 할까요??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고수님들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답변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부탁드려요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제발! 친구가 연주하는 걸 보니 저도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치고싶어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졌어요. 어떻게 하면 잘 칠 수 있을까요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111" name="TextBox 86110"/>
          <p:cNvSpPr txBox="1"/>
          <p:nvPr/>
        </p:nvSpPr>
        <p:spPr>
          <a:xfrm>
            <a:off x="3959964" y="3662451"/>
            <a:ext cx="72313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작성자: apple08</a:t>
            </a:r>
          </a:p>
        </p:txBody>
      </p:sp>
      <p:sp>
        <p:nvSpPr>
          <p:cNvPr id="86112" name="TextBox 86111"/>
          <p:cNvSpPr txBox="1"/>
          <p:nvPr/>
        </p:nvSpPr>
        <p:spPr>
          <a:xfrm>
            <a:off x="4213685" y="4697968"/>
            <a:ext cx="40508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 2</a:t>
            </a:r>
          </a:p>
        </p:txBody>
      </p:sp>
      <p:sp>
        <p:nvSpPr>
          <p:cNvPr id="86116" name="TextBox 86115"/>
          <p:cNvSpPr txBox="1"/>
          <p:nvPr/>
        </p:nvSpPr>
        <p:spPr>
          <a:xfrm>
            <a:off x="3599649" y="5169664"/>
            <a:ext cx="1083447" cy="1905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작성자: desolo</a:t>
            </a:r>
          </a:p>
        </p:txBody>
      </p:sp>
      <p:sp>
        <p:nvSpPr>
          <p:cNvPr id="86117" name="TextBox 86116"/>
          <p:cNvSpPr txBox="1"/>
          <p:nvPr/>
        </p:nvSpPr>
        <p:spPr>
          <a:xfrm>
            <a:off x="4226793" y="5812884"/>
            <a:ext cx="406253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추천수 2</a:t>
            </a:r>
          </a:p>
        </p:txBody>
      </p:sp>
      <p:sp>
        <p:nvSpPr>
          <p:cNvPr id="86118" name="TextBox 86117"/>
          <p:cNvSpPr txBox="1"/>
          <p:nvPr/>
        </p:nvSpPr>
        <p:spPr>
          <a:xfrm>
            <a:off x="3389324" y="3662451"/>
            <a:ext cx="723130" cy="200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카테고리: 음악</a:t>
            </a:r>
          </a:p>
        </p:txBody>
      </p:sp>
      <p:sp>
        <p:nvSpPr>
          <p:cNvPr id="86119" name="모서리가 둥근 직사각형 86118"/>
          <p:cNvSpPr/>
          <p:nvPr/>
        </p:nvSpPr>
        <p:spPr>
          <a:xfrm>
            <a:off x="5040169" y="5913897"/>
            <a:ext cx="695698" cy="312844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20" name="TextBox 86119"/>
          <p:cNvSpPr txBox="1"/>
          <p:nvPr/>
        </p:nvSpPr>
        <p:spPr>
          <a:xfrm>
            <a:off x="4321529" y="822674"/>
            <a:ext cx="2019874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86121" name="TextBox 86120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86122" name="모서리가 둥근 직사각형 86121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grpSp>
        <p:nvGrpSpPr>
          <p:cNvPr id="86123" name="Group 6"/>
          <p:cNvGrpSpPr/>
          <p:nvPr/>
        </p:nvGrpSpPr>
        <p:grpSpPr>
          <a:xfrm>
            <a:off x="-253719" y="-12674"/>
            <a:ext cx="2981856" cy="841714"/>
            <a:chOff x="-338249" y="-12674"/>
            <a:chExt cx="3975291" cy="841714"/>
          </a:xfrm>
        </p:grpSpPr>
        <p:sp>
          <p:nvSpPr>
            <p:cNvPr id="86124" name="자유형 86123"/>
            <p:cNvSpPr/>
            <p:nvPr/>
          </p:nvSpPr>
          <p:spPr>
            <a:xfrm>
              <a:off x="775047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86125" name="Group 6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86126" name="이등변 삼각형 8612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6127" name="자유형 8612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86128" name="자유형 8612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grpSp>
        <p:nvGrpSpPr>
          <p:cNvPr id="73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74" name="자유형 73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75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76" name="이등변 삼각형 75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7" name="자유형 76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78" name="자유형 77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79" name="TextBox 78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9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직사각형 87043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7045" name="직선 연결선 87044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7046" name="직선 연결선 87045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7047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7048" name="직사각형 87047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7049" name="직선 연결선 87048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7050" name="직선 연결선 87049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7053" name="직사각형 87052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7055" name="TextBox 87054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7056" name="TextBox 87055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7060" name="표 87059"/>
          <p:cNvGraphicFramePr/>
          <p:nvPr>
            <p:extLst>
              <p:ext uri="{D42A27DB-BD31-4B8C-83A1-F6EECF244321}">
                <p14:modId xmlns:p14="http://schemas.microsoft.com/office/powerpoint/2010/main" val="613030005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34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097" name="TextBox 87096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 작성 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제목과 카테고리를 선택한다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작성은 회원만 가능하다</a:t>
            </a:r>
          </a:p>
        </p:txBody>
      </p:sp>
      <p:sp>
        <p:nvSpPr>
          <p:cNvPr id="87098" name="직사각형 87097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87099" name="모서리가 둥근 직사각형 87098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7100" name="모서리가 둥근 직사각형 87099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7101" name="Group 2"/>
          <p:cNvGrpSpPr/>
          <p:nvPr/>
        </p:nvGrpSpPr>
        <p:grpSpPr>
          <a:xfrm>
            <a:off x="1161550" y="3583050"/>
            <a:ext cx="4512719" cy="2340998"/>
            <a:chOff x="1548530" y="3583050"/>
            <a:chExt cx="6016176" cy="2340998"/>
          </a:xfrm>
        </p:grpSpPr>
        <p:sp>
          <p:nvSpPr>
            <p:cNvPr id="87102" name="직사각형 87101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668812"/>
              <a:ext cx="6016176" cy="2255235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7103" name="TextBox 87102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83050"/>
              <a:ext cx="540037" cy="15561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질문하기</a:t>
              </a:r>
            </a:p>
          </p:txBody>
        </p:sp>
      </p:grpSp>
      <p:sp>
        <p:nvSpPr>
          <p:cNvPr id="87104" name="TextBox 87103"/>
          <p:cNvSpPr txBox="1"/>
          <p:nvPr/>
        </p:nvSpPr>
        <p:spPr>
          <a:xfrm>
            <a:off x="1274715" y="4493050"/>
            <a:ext cx="4309006" cy="1342052"/>
          </a:xfrm>
          <a:prstGeom prst="rect">
            <a:avLst/>
          </a:prstGeom>
          <a:noFill/>
          <a:ln w="9491" cap="flat" cmpd="sng" algn="ctr">
            <a:solidFill>
              <a:srgbClr val="0D0D0D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피아노를 배우고 싶은 23살 대학생임다! 독학으로 해볼까 하다가 도무지 엄두가 안 나서 질문 드려 보아요! 피아노 쪽으로 어떻게 접근해 보아야 할까요?? 고수님들 답변 부탁드려요!!!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제발! 피아노 뭐, 쉽잖아. 뭐라고 쓰지………………</a:t>
            </a:r>
          </a:p>
        </p:txBody>
      </p:sp>
      <p:sp>
        <p:nvSpPr>
          <p:cNvPr id="87108" name="TextBox 87107"/>
          <p:cNvSpPr txBox="1"/>
          <p:nvPr/>
        </p:nvSpPr>
        <p:spPr>
          <a:xfrm>
            <a:off x="2171779" y="3835539"/>
            <a:ext cx="3246340" cy="225517"/>
          </a:xfrm>
          <a:prstGeom prst="rect">
            <a:avLst/>
          </a:prstGeom>
          <a:noFill/>
          <a:ln w="9491" cap="flat" cmpd="sng" algn="ctr">
            <a:solidFill>
              <a:srgbClr val="0D0D0D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음악을 배워보고 싶어요!!</a:t>
            </a:r>
          </a:p>
        </p:txBody>
      </p:sp>
      <p:sp>
        <p:nvSpPr>
          <p:cNvPr id="87109" name="TextBox 87108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274715" y="3853012"/>
            <a:ext cx="788632" cy="22233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제목</a:t>
            </a:r>
          </a:p>
        </p:txBody>
      </p:sp>
      <p:sp>
        <p:nvSpPr>
          <p:cNvPr id="87110" name="TextBox 87109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333097" y="4140507"/>
            <a:ext cx="823188" cy="2207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</a:p>
        </p:txBody>
      </p:sp>
      <p:sp>
        <p:nvSpPr>
          <p:cNvPr id="87111" name="모서리가 둥근 직사각형 87110"/>
          <p:cNvSpPr/>
          <p:nvPr/>
        </p:nvSpPr>
        <p:spPr>
          <a:xfrm>
            <a:off x="2171781" y="4116666"/>
            <a:ext cx="1184165" cy="255724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7112" name="Group 3"/>
          <p:cNvGrpSpPr/>
          <p:nvPr/>
        </p:nvGrpSpPr>
        <p:grpSpPr>
          <a:xfrm>
            <a:off x="3133176" y="4145257"/>
            <a:ext cx="176322" cy="198549"/>
            <a:chOff x="4177024" y="4145254"/>
            <a:chExt cx="235066" cy="198549"/>
          </a:xfrm>
        </p:grpSpPr>
        <p:sp>
          <p:nvSpPr>
            <p:cNvPr id="87113" name="직사각형 87112"/>
            <p:cNvSpPr/>
            <p:nvPr/>
          </p:nvSpPr>
          <p:spPr>
            <a:xfrm>
              <a:off x="4177024" y="4145254"/>
              <a:ext cx="235065" cy="198549"/>
            </a:xfrm>
            <a:prstGeom prst="rect">
              <a:avLst/>
            </a:prstGeom>
            <a:noFill/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87114" name="이등변 삼각형 87113"/>
            <p:cNvSpPr/>
            <p:nvPr/>
          </p:nvSpPr>
          <p:spPr>
            <a:xfrm rot="10800000">
              <a:off x="4213540" y="4183389"/>
              <a:ext cx="162033" cy="154049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7115" name="TextBox 87114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2411221" y="4146820"/>
            <a:ext cx="708848" cy="22557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</a:t>
            </a:r>
          </a:p>
        </p:txBody>
      </p:sp>
      <p:sp>
        <p:nvSpPr>
          <p:cNvPr id="87116" name="모서리가 둥근 직사각형 87115"/>
          <p:cNvSpPr/>
          <p:nvPr/>
        </p:nvSpPr>
        <p:spPr>
          <a:xfrm>
            <a:off x="4896117" y="5949456"/>
            <a:ext cx="778152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작성하기</a:t>
            </a:r>
          </a:p>
        </p:txBody>
      </p:sp>
      <p:sp>
        <p:nvSpPr>
          <p:cNvPr id="87117" name="TextBox 87116"/>
          <p:cNvSpPr txBox="1"/>
          <p:nvPr/>
        </p:nvSpPr>
        <p:spPr>
          <a:xfrm>
            <a:off x="4391935" y="822674"/>
            <a:ext cx="1949468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87118" name="TextBox 87117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87119" name="모서리가 둥근 직사각형 87118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grpSp>
        <p:nvGrpSpPr>
          <p:cNvPr id="44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45" name="자유형 44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6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7" name="이등변 삼각형 46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8" name="자유형 47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49" name="자유형 48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0" name="TextBox 49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직사각형 88067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8069" name="직선 연결선 88068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8070" name="직선 연결선 88069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8071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8072" name="직사각형 88071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8073" name="직선 연결선 88072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8074" name="직선 연결선 88073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8077" name="직사각형 88076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8079" name="TextBox 88078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8080" name="TextBox 88079"/>
          <p:cNvSpPr txBox="1"/>
          <p:nvPr/>
        </p:nvSpPr>
        <p:spPr>
          <a:xfrm>
            <a:off x="7023449" y="3976910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8084" name="표 88083"/>
          <p:cNvGraphicFramePr/>
          <p:nvPr>
            <p:extLst>
              <p:ext uri="{D42A27DB-BD31-4B8C-83A1-F6EECF244321}">
                <p14:modId xmlns:p14="http://schemas.microsoft.com/office/powerpoint/2010/main" val="2126011719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35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121" name="TextBox 88120"/>
          <p:cNvSpPr txBox="1"/>
          <p:nvPr/>
        </p:nvSpPr>
        <p:spPr>
          <a:xfrm>
            <a:off x="7065708" y="2625313"/>
            <a:ext cx="1682140" cy="119911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Q&amp;A게시판의 모습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전용이며 </a:t>
            </a:r>
            <a:r>
              <a:rPr kumimoji="1" lang="ko-KR" altLang="en-US" sz="10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비밀글로</a:t>
            </a: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운영된다.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작성자의 이름을 일부 숨긴다.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답변여부를 게시판 밖에서 볼 수 있다.</a:t>
            </a:r>
          </a:p>
        </p:txBody>
      </p:sp>
      <p:sp>
        <p:nvSpPr>
          <p:cNvPr id="88122" name="직사각형 88121"/>
          <p:cNvSpPr/>
          <p:nvPr/>
        </p:nvSpPr>
        <p:spPr>
          <a:xfrm>
            <a:off x="7066922" y="4377137"/>
            <a:ext cx="1682140" cy="1996386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88123" name="모서리가 둥근 직사각형 88122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8124" name="모서리가 둥근 직사각형 88123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8125" name="Group 2"/>
          <p:cNvGrpSpPr/>
          <p:nvPr/>
        </p:nvGrpSpPr>
        <p:grpSpPr>
          <a:xfrm>
            <a:off x="1161550" y="3583050"/>
            <a:ext cx="4512719" cy="2129774"/>
            <a:chOff x="1548530" y="3583050"/>
            <a:chExt cx="6016176" cy="2129774"/>
          </a:xfrm>
        </p:grpSpPr>
        <p:sp>
          <p:nvSpPr>
            <p:cNvPr id="88126" name="직사각형 88125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668812"/>
              <a:ext cx="6016176" cy="2044011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8127" name="TextBox 88126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83050"/>
              <a:ext cx="673427" cy="15561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Q&amp;A게시판</a:t>
              </a:r>
            </a:p>
          </p:txBody>
        </p:sp>
      </p:grpSp>
      <p:sp>
        <p:nvSpPr>
          <p:cNvPr id="88128" name="TextBox 88127"/>
          <p:cNvSpPr txBox="1"/>
          <p:nvPr/>
        </p:nvSpPr>
        <p:spPr>
          <a:xfrm>
            <a:off x="1872743" y="4096010"/>
            <a:ext cx="259114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어케함?</a:t>
            </a:r>
          </a:p>
        </p:txBody>
      </p:sp>
      <p:sp>
        <p:nvSpPr>
          <p:cNvPr id="88132" name="TextBox 88131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2543481" y="3822862"/>
            <a:ext cx="605192" cy="173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88133" name="TextBox 88132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88134" name="모서리가 둥근 직사각형 88133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sp>
        <p:nvSpPr>
          <p:cNvPr id="88135" name="TextBox 88134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5004156" y="3822862"/>
            <a:ext cx="623624" cy="173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답변여부</a:t>
            </a:r>
          </a:p>
        </p:txBody>
      </p:sp>
      <p:sp>
        <p:nvSpPr>
          <p:cNvPr id="88136" name="TextBox 88135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4427948" y="3822862"/>
            <a:ext cx="601632" cy="173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글쓴이</a:t>
            </a:r>
          </a:p>
        </p:txBody>
      </p:sp>
      <p:sp>
        <p:nvSpPr>
          <p:cNvPr id="88137" name="TextBox 88136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278274" y="3822862"/>
            <a:ext cx="413415" cy="173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10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</a:p>
        </p:txBody>
      </p:sp>
      <p:sp>
        <p:nvSpPr>
          <p:cNvPr id="88138" name="TextBox 88137"/>
          <p:cNvSpPr txBox="1"/>
          <p:nvPr/>
        </p:nvSpPr>
        <p:spPr>
          <a:xfrm>
            <a:off x="4579438" y="4096010"/>
            <a:ext cx="509868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Po****</a:t>
            </a:r>
          </a:p>
        </p:txBody>
      </p:sp>
      <p:sp>
        <p:nvSpPr>
          <p:cNvPr id="88139" name="TextBox 88138"/>
          <p:cNvSpPr txBox="1"/>
          <p:nvPr/>
        </p:nvSpPr>
        <p:spPr>
          <a:xfrm>
            <a:off x="5004157" y="4096010"/>
            <a:ext cx="627226" cy="225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답변대기</a:t>
            </a:r>
          </a:p>
        </p:txBody>
      </p:sp>
      <p:sp>
        <p:nvSpPr>
          <p:cNvPr id="88140" name="TextBox 88139"/>
          <p:cNvSpPr txBox="1"/>
          <p:nvPr/>
        </p:nvSpPr>
        <p:spPr>
          <a:xfrm>
            <a:off x="1872743" y="4321528"/>
            <a:ext cx="2591142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사이트맵은 어디있나요</a:t>
            </a:r>
          </a:p>
        </p:txBody>
      </p:sp>
      <p:sp>
        <p:nvSpPr>
          <p:cNvPr id="88141" name="TextBox 88140"/>
          <p:cNvSpPr txBox="1"/>
          <p:nvPr/>
        </p:nvSpPr>
        <p:spPr>
          <a:xfrm>
            <a:off x="4579438" y="4321528"/>
            <a:ext cx="509868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ab****</a:t>
            </a:r>
          </a:p>
        </p:txBody>
      </p:sp>
      <p:sp>
        <p:nvSpPr>
          <p:cNvPr id="88142" name="TextBox 88141"/>
          <p:cNvSpPr txBox="1"/>
          <p:nvPr/>
        </p:nvSpPr>
        <p:spPr>
          <a:xfrm>
            <a:off x="5004157" y="4321528"/>
            <a:ext cx="627226" cy="227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답변대기</a:t>
            </a:r>
          </a:p>
        </p:txBody>
      </p:sp>
      <p:sp>
        <p:nvSpPr>
          <p:cNvPr id="88143" name="TextBox 88142"/>
          <p:cNvSpPr txBox="1"/>
          <p:nvPr/>
        </p:nvSpPr>
        <p:spPr>
          <a:xfrm>
            <a:off x="1872743" y="4548665"/>
            <a:ext cx="259114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Pay로 검색하는 법</a:t>
            </a:r>
          </a:p>
        </p:txBody>
      </p:sp>
      <p:sp>
        <p:nvSpPr>
          <p:cNvPr id="88144" name="TextBox 88143"/>
          <p:cNvSpPr txBox="1"/>
          <p:nvPr/>
        </p:nvSpPr>
        <p:spPr>
          <a:xfrm>
            <a:off x="4579438" y="4548665"/>
            <a:ext cx="509868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cc****</a:t>
            </a:r>
          </a:p>
        </p:txBody>
      </p:sp>
      <p:sp>
        <p:nvSpPr>
          <p:cNvPr id="88148" name="TextBox 88147"/>
          <p:cNvSpPr txBox="1"/>
          <p:nvPr/>
        </p:nvSpPr>
        <p:spPr>
          <a:xfrm>
            <a:off x="5004157" y="4548665"/>
            <a:ext cx="627226" cy="225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답변대기</a:t>
            </a:r>
          </a:p>
        </p:txBody>
      </p:sp>
      <p:sp>
        <p:nvSpPr>
          <p:cNvPr id="88149" name="TextBox 88148"/>
          <p:cNvSpPr txBox="1"/>
          <p:nvPr/>
        </p:nvSpPr>
        <p:spPr>
          <a:xfrm>
            <a:off x="1872743" y="4764691"/>
            <a:ext cx="259114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이거시 궁금하다!</a:t>
            </a:r>
          </a:p>
        </p:txBody>
      </p:sp>
      <p:sp>
        <p:nvSpPr>
          <p:cNvPr id="88150" name="TextBox 88149"/>
          <p:cNvSpPr txBox="1"/>
          <p:nvPr/>
        </p:nvSpPr>
        <p:spPr>
          <a:xfrm>
            <a:off x="4579438" y="4764691"/>
            <a:ext cx="509868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ee****</a:t>
            </a:r>
          </a:p>
        </p:txBody>
      </p:sp>
      <p:sp>
        <p:nvSpPr>
          <p:cNvPr id="88151" name="TextBox 88150"/>
          <p:cNvSpPr txBox="1"/>
          <p:nvPr/>
        </p:nvSpPr>
        <p:spPr>
          <a:xfrm>
            <a:off x="5004157" y="4764691"/>
            <a:ext cx="627226" cy="225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답변완료</a:t>
            </a:r>
          </a:p>
        </p:txBody>
      </p:sp>
      <p:sp>
        <p:nvSpPr>
          <p:cNvPr id="88152" name="TextBox 88151"/>
          <p:cNvSpPr txBox="1"/>
          <p:nvPr/>
        </p:nvSpPr>
        <p:spPr>
          <a:xfrm>
            <a:off x="1872743" y="4980661"/>
            <a:ext cx="259114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친구랑 한 아이디 쓸 수 있나요</a:t>
            </a:r>
          </a:p>
        </p:txBody>
      </p:sp>
      <p:sp>
        <p:nvSpPr>
          <p:cNvPr id="88153" name="TextBox 88152"/>
          <p:cNvSpPr txBox="1"/>
          <p:nvPr/>
        </p:nvSpPr>
        <p:spPr>
          <a:xfrm>
            <a:off x="4579438" y="4980661"/>
            <a:ext cx="509868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ff****</a:t>
            </a:r>
          </a:p>
        </p:txBody>
      </p:sp>
      <p:sp>
        <p:nvSpPr>
          <p:cNvPr id="88154" name="TextBox 88153"/>
          <p:cNvSpPr txBox="1"/>
          <p:nvPr/>
        </p:nvSpPr>
        <p:spPr>
          <a:xfrm>
            <a:off x="5004157" y="4980661"/>
            <a:ext cx="627226" cy="225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답변완료</a:t>
            </a:r>
          </a:p>
        </p:txBody>
      </p:sp>
      <p:sp>
        <p:nvSpPr>
          <p:cNvPr id="88155" name="TextBox 88154"/>
          <p:cNvSpPr txBox="1"/>
          <p:nvPr/>
        </p:nvSpPr>
        <p:spPr>
          <a:xfrm>
            <a:off x="1872743" y="5206179"/>
            <a:ext cx="2591142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질문!</a:t>
            </a:r>
          </a:p>
        </p:txBody>
      </p:sp>
      <p:sp>
        <p:nvSpPr>
          <p:cNvPr id="88156" name="TextBox 88155"/>
          <p:cNvSpPr txBox="1"/>
          <p:nvPr/>
        </p:nvSpPr>
        <p:spPr>
          <a:xfrm>
            <a:off x="4579438" y="5206179"/>
            <a:ext cx="509868" cy="227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hh****</a:t>
            </a:r>
          </a:p>
        </p:txBody>
      </p:sp>
      <p:sp>
        <p:nvSpPr>
          <p:cNvPr id="88157" name="TextBox 88156"/>
          <p:cNvSpPr txBox="1"/>
          <p:nvPr/>
        </p:nvSpPr>
        <p:spPr>
          <a:xfrm>
            <a:off x="5004157" y="5206179"/>
            <a:ext cx="627226" cy="227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답변완료</a:t>
            </a:r>
          </a:p>
        </p:txBody>
      </p:sp>
      <p:sp>
        <p:nvSpPr>
          <p:cNvPr id="88158" name="TextBox 88157"/>
          <p:cNvSpPr txBox="1"/>
          <p:nvPr/>
        </p:nvSpPr>
        <p:spPr>
          <a:xfrm>
            <a:off x="1872743" y="5423769"/>
            <a:ext cx="259114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관리자님 봐주세요</a:t>
            </a:r>
          </a:p>
        </p:txBody>
      </p:sp>
      <p:sp>
        <p:nvSpPr>
          <p:cNvPr id="88159" name="TextBox 88158"/>
          <p:cNvSpPr txBox="1"/>
          <p:nvPr/>
        </p:nvSpPr>
        <p:spPr>
          <a:xfrm>
            <a:off x="1278275" y="5414221"/>
            <a:ext cx="372913" cy="235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</a:p>
        </p:txBody>
      </p:sp>
      <p:sp>
        <p:nvSpPr>
          <p:cNvPr id="88160" name="TextBox 88159"/>
          <p:cNvSpPr txBox="1"/>
          <p:nvPr/>
        </p:nvSpPr>
        <p:spPr>
          <a:xfrm>
            <a:off x="4579438" y="5423769"/>
            <a:ext cx="509868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qq****</a:t>
            </a:r>
          </a:p>
        </p:txBody>
      </p:sp>
      <p:sp>
        <p:nvSpPr>
          <p:cNvPr id="88164" name="TextBox 88163"/>
          <p:cNvSpPr txBox="1"/>
          <p:nvPr/>
        </p:nvSpPr>
        <p:spPr>
          <a:xfrm>
            <a:off x="5004157" y="5423769"/>
            <a:ext cx="627226" cy="225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답변완료</a:t>
            </a:r>
          </a:p>
        </p:txBody>
      </p:sp>
      <p:pic>
        <p:nvPicPr>
          <p:cNvPr id="88165" name="그림 8816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4129396"/>
            <a:ext cx="86988" cy="1270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66" name="그림 8816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4372391"/>
            <a:ext cx="86988" cy="1286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67" name="그림 8816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4588361"/>
            <a:ext cx="86988" cy="127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68" name="그림 8816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4804387"/>
            <a:ext cx="86988" cy="1270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69" name="그림 8816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5020357"/>
            <a:ext cx="86988" cy="127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70" name="그림 8816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5245875"/>
            <a:ext cx="86988" cy="1286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8171" name="그림 8817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3910" y="5463464"/>
            <a:ext cx="86988" cy="127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88172" name="TextBox 88171"/>
          <p:cNvSpPr txBox="1"/>
          <p:nvPr/>
        </p:nvSpPr>
        <p:spPr>
          <a:xfrm>
            <a:off x="1278275" y="5206179"/>
            <a:ext cx="372914" cy="2572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</a:p>
        </p:txBody>
      </p:sp>
      <p:sp>
        <p:nvSpPr>
          <p:cNvPr id="88173" name="TextBox 88172"/>
          <p:cNvSpPr txBox="1"/>
          <p:nvPr/>
        </p:nvSpPr>
        <p:spPr>
          <a:xfrm>
            <a:off x="1278275" y="4980661"/>
            <a:ext cx="372914" cy="2652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24`</a:t>
            </a:r>
          </a:p>
        </p:txBody>
      </p:sp>
      <p:sp>
        <p:nvSpPr>
          <p:cNvPr id="88174" name="TextBox 88173"/>
          <p:cNvSpPr txBox="1"/>
          <p:nvPr/>
        </p:nvSpPr>
        <p:spPr>
          <a:xfrm>
            <a:off x="1278275" y="4755144"/>
            <a:ext cx="372913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</a:p>
        </p:txBody>
      </p:sp>
      <p:sp>
        <p:nvSpPr>
          <p:cNvPr id="88175" name="TextBox 88174"/>
          <p:cNvSpPr txBox="1"/>
          <p:nvPr/>
        </p:nvSpPr>
        <p:spPr>
          <a:xfrm>
            <a:off x="1278275" y="4539117"/>
            <a:ext cx="372914" cy="235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r>
          </a:p>
        </p:txBody>
      </p:sp>
      <p:sp>
        <p:nvSpPr>
          <p:cNvPr id="88176" name="TextBox 88175"/>
          <p:cNvSpPr txBox="1"/>
          <p:nvPr/>
        </p:nvSpPr>
        <p:spPr>
          <a:xfrm>
            <a:off x="1278275" y="4321528"/>
            <a:ext cx="372914" cy="2668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</a:p>
        </p:txBody>
      </p:sp>
      <p:sp>
        <p:nvSpPr>
          <p:cNvPr id="88180" name="TextBox 88179"/>
          <p:cNvSpPr txBox="1"/>
          <p:nvPr/>
        </p:nvSpPr>
        <p:spPr>
          <a:xfrm>
            <a:off x="1276621" y="4080153"/>
            <a:ext cx="450352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</a:p>
        </p:txBody>
      </p:sp>
      <p:sp>
        <p:nvSpPr>
          <p:cNvPr id="88181" name="TextBox 88180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3743701" y="3822862"/>
            <a:ext cx="606406" cy="173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</a:t>
            </a:r>
          </a:p>
        </p:txBody>
      </p:sp>
      <p:sp>
        <p:nvSpPr>
          <p:cNvPr id="88182" name="TextBox 88181"/>
          <p:cNvSpPr txBox="1"/>
          <p:nvPr/>
        </p:nvSpPr>
        <p:spPr>
          <a:xfrm>
            <a:off x="3826529" y="4080266"/>
            <a:ext cx="679028" cy="2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2017/7/6</a:t>
            </a:r>
          </a:p>
        </p:txBody>
      </p:sp>
      <p:sp>
        <p:nvSpPr>
          <p:cNvPr id="88183" name="TextBox 88182"/>
          <p:cNvSpPr txBox="1"/>
          <p:nvPr/>
        </p:nvSpPr>
        <p:spPr>
          <a:xfrm>
            <a:off x="3826529" y="4305670"/>
            <a:ext cx="679028" cy="242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2017/7/6</a:t>
            </a:r>
          </a:p>
        </p:txBody>
      </p:sp>
      <p:sp>
        <p:nvSpPr>
          <p:cNvPr id="88184" name="TextBox 88183"/>
          <p:cNvSpPr txBox="1"/>
          <p:nvPr/>
        </p:nvSpPr>
        <p:spPr>
          <a:xfrm>
            <a:off x="3826529" y="4532921"/>
            <a:ext cx="679028" cy="2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2017/7/3</a:t>
            </a:r>
          </a:p>
        </p:txBody>
      </p:sp>
      <p:sp>
        <p:nvSpPr>
          <p:cNvPr id="88185" name="TextBox 88184"/>
          <p:cNvSpPr txBox="1"/>
          <p:nvPr/>
        </p:nvSpPr>
        <p:spPr>
          <a:xfrm>
            <a:off x="3826529" y="4748947"/>
            <a:ext cx="679028" cy="2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2017/7/1</a:t>
            </a:r>
          </a:p>
        </p:txBody>
      </p:sp>
      <p:sp>
        <p:nvSpPr>
          <p:cNvPr id="88186" name="TextBox 88185"/>
          <p:cNvSpPr txBox="1"/>
          <p:nvPr/>
        </p:nvSpPr>
        <p:spPr>
          <a:xfrm>
            <a:off x="3826529" y="4964917"/>
            <a:ext cx="679028" cy="2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2017/6/22</a:t>
            </a:r>
          </a:p>
        </p:txBody>
      </p:sp>
      <p:sp>
        <p:nvSpPr>
          <p:cNvPr id="88187" name="TextBox 88186"/>
          <p:cNvSpPr txBox="1"/>
          <p:nvPr/>
        </p:nvSpPr>
        <p:spPr>
          <a:xfrm>
            <a:off x="3826529" y="5190321"/>
            <a:ext cx="679028" cy="242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2017/6/6</a:t>
            </a:r>
          </a:p>
        </p:txBody>
      </p:sp>
      <p:sp>
        <p:nvSpPr>
          <p:cNvPr id="88188" name="TextBox 88187"/>
          <p:cNvSpPr txBox="1"/>
          <p:nvPr/>
        </p:nvSpPr>
        <p:spPr>
          <a:xfrm>
            <a:off x="3826529" y="5408025"/>
            <a:ext cx="679028" cy="2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2017/4/1</a:t>
            </a:r>
          </a:p>
        </p:txBody>
      </p:sp>
      <p:sp>
        <p:nvSpPr>
          <p:cNvPr id="88189" name="모서리가 둥근 직사각형 88188"/>
          <p:cNvSpPr/>
          <p:nvPr/>
        </p:nvSpPr>
        <p:spPr>
          <a:xfrm>
            <a:off x="1910898" y="5930414"/>
            <a:ext cx="739800" cy="255724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8190" name="Group 3"/>
          <p:cNvGrpSpPr/>
          <p:nvPr/>
        </p:nvGrpSpPr>
        <p:grpSpPr>
          <a:xfrm>
            <a:off x="2427928" y="5959004"/>
            <a:ext cx="176280" cy="198549"/>
            <a:chOff x="3236816" y="5959001"/>
            <a:chExt cx="235010" cy="198549"/>
          </a:xfrm>
        </p:grpSpPr>
        <p:sp>
          <p:nvSpPr>
            <p:cNvPr id="88191" name="직사각형 88190"/>
            <p:cNvSpPr/>
            <p:nvPr/>
          </p:nvSpPr>
          <p:spPr>
            <a:xfrm>
              <a:off x="3236816" y="5959001"/>
              <a:ext cx="235009" cy="198549"/>
            </a:xfrm>
            <a:prstGeom prst="rect">
              <a:avLst/>
            </a:prstGeom>
            <a:noFill/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88192" name="이등변 삼각형 88191"/>
            <p:cNvSpPr/>
            <p:nvPr/>
          </p:nvSpPr>
          <p:spPr>
            <a:xfrm rot="10800000">
              <a:off x="3273332" y="5997137"/>
              <a:ext cx="161977" cy="154049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8196" name="TextBox 88195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910898" y="5960621"/>
            <a:ext cx="509869" cy="2159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88197" name="모서리가 둥근 직사각형 88196"/>
          <p:cNvSpPr/>
          <p:nvPr/>
        </p:nvSpPr>
        <p:spPr>
          <a:xfrm>
            <a:off x="4841534" y="5905012"/>
            <a:ext cx="60397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작성하기</a:t>
            </a:r>
          </a:p>
        </p:txBody>
      </p:sp>
      <p:sp>
        <p:nvSpPr>
          <p:cNvPr id="88198" name="모서리가 둥근 직사각형 88197"/>
          <p:cNvSpPr/>
          <p:nvPr/>
        </p:nvSpPr>
        <p:spPr>
          <a:xfrm>
            <a:off x="2753140" y="5947893"/>
            <a:ext cx="1914458" cy="203295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99" name="TextBox 88198"/>
          <p:cNvSpPr txBox="1"/>
          <p:nvPr/>
        </p:nvSpPr>
        <p:spPr>
          <a:xfrm>
            <a:off x="3208228" y="5735050"/>
            <a:ext cx="209660" cy="225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88200" name="TextBox 88199"/>
          <p:cNvSpPr txBox="1"/>
          <p:nvPr/>
        </p:nvSpPr>
        <p:spPr>
          <a:xfrm>
            <a:off x="3417889" y="5735050"/>
            <a:ext cx="208487" cy="225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88201" name="TextBox 88200"/>
          <p:cNvSpPr txBox="1"/>
          <p:nvPr/>
        </p:nvSpPr>
        <p:spPr>
          <a:xfrm>
            <a:off x="3626377" y="5735050"/>
            <a:ext cx="208487" cy="225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88202" name="TextBox 88201"/>
          <p:cNvSpPr txBox="1"/>
          <p:nvPr/>
        </p:nvSpPr>
        <p:spPr>
          <a:xfrm>
            <a:off x="3826529" y="5735050"/>
            <a:ext cx="208487" cy="225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88203" name="TextBox 88202"/>
          <p:cNvSpPr txBox="1"/>
          <p:nvPr/>
        </p:nvSpPr>
        <p:spPr>
          <a:xfrm>
            <a:off x="4019520" y="5735050"/>
            <a:ext cx="209660" cy="225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</a:p>
        </p:txBody>
      </p:sp>
      <p:sp>
        <p:nvSpPr>
          <p:cNvPr id="88204" name="모서리가 둥근 직사각형 88203"/>
          <p:cNvSpPr/>
          <p:nvPr/>
        </p:nvSpPr>
        <p:spPr>
          <a:xfrm>
            <a:off x="4796259" y="5863694"/>
            <a:ext cx="696913" cy="312899"/>
          </a:xfrm>
          <a:prstGeom prst="roundRect">
            <a:avLst>
              <a:gd name="adj" fmla="val 16667"/>
            </a:avLst>
          </a:prstGeom>
          <a:solidFill>
            <a:srgbClr val="9CC3E6">
              <a:alpha val="44000"/>
            </a:srgbClr>
          </a:solidFill>
          <a:ln w="9491" cap="flat" cmpd="sng" algn="ctr">
            <a:solidFill>
              <a:srgbClr val="E7E6E6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16" name="TextBox 88215"/>
          <p:cNvSpPr txBox="1"/>
          <p:nvPr/>
        </p:nvSpPr>
        <p:spPr>
          <a:xfrm>
            <a:off x="4250623" y="797269"/>
            <a:ext cx="2090780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My page </a:t>
            </a:r>
          </a:p>
        </p:txBody>
      </p:sp>
      <p:grpSp>
        <p:nvGrpSpPr>
          <p:cNvPr id="94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95" name="자유형 94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96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97" name="이등변 삼각형 96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8" name="자유형 97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99" name="자유형 98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100" name="TextBox 99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0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868144" y="2317522"/>
            <a:ext cx="2880320" cy="43475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3263" y="332656"/>
            <a:ext cx="2347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취미가 무엇인가요</a:t>
            </a:r>
            <a:r>
              <a:rPr lang="en-US" altLang="ko-KR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40490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문화체육관광부에서 실시한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‘2016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국민여가활동조사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7149" y="2813059"/>
            <a:ext cx="23423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사람들은 여가활동에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대해 어떻게 생각할까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여가활동이 삶의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필수적인 요건이라고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여가활동에는 긍정적인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측면이 많기 때문이다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2353526"/>
            <a:ext cx="5328592" cy="43878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99592" y="1988840"/>
            <a:ext cx="432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여가활동이 삶의 필수적인 요건인가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91852" y="2636912"/>
            <a:ext cx="6096000" cy="4104456"/>
            <a:chOff x="191852" y="2580680"/>
            <a:chExt cx="6096000" cy="4104456"/>
          </a:xfrm>
        </p:grpSpPr>
        <p:graphicFrame>
          <p:nvGraphicFramePr>
            <p:cNvPr id="6" name="차트 5"/>
            <p:cNvGraphicFramePr/>
            <p:nvPr>
              <p:extLst>
                <p:ext uri="{D42A27DB-BD31-4B8C-83A1-F6EECF244321}">
                  <p14:modId xmlns:p14="http://schemas.microsoft.com/office/powerpoint/2010/main" val="3833039099"/>
                </p:ext>
              </p:extLst>
            </p:nvPr>
          </p:nvGraphicFramePr>
          <p:xfrm>
            <a:off x="191852" y="2621136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24" name="그룹 23"/>
            <p:cNvGrpSpPr/>
            <p:nvPr/>
          </p:nvGrpSpPr>
          <p:grpSpPr>
            <a:xfrm>
              <a:off x="899592" y="2580680"/>
              <a:ext cx="4608512" cy="3974275"/>
              <a:chOff x="899592" y="2580680"/>
              <a:chExt cx="4608512" cy="3974275"/>
            </a:xfrm>
          </p:grpSpPr>
          <p:cxnSp>
            <p:nvCxnSpPr>
              <p:cNvPr id="9" name="직선 연결선 8"/>
              <p:cNvCxnSpPr/>
              <p:nvPr/>
            </p:nvCxnSpPr>
            <p:spPr>
              <a:xfrm flipH="1" flipV="1">
                <a:off x="2745398" y="2805545"/>
                <a:ext cx="396532" cy="19140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195736" y="2810794"/>
                <a:ext cx="57606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899592" y="2580680"/>
                <a:ext cx="14401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그렇지 않다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1%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1264864" y="2805545"/>
                <a:ext cx="3921505" cy="3749410"/>
              </a:xfrm>
              <a:custGeom>
                <a:avLst/>
                <a:gdLst>
                  <a:gd name="connsiteX0" fmla="*/ 744112 w 4220661"/>
                  <a:gd name="connsiteY0" fmla="*/ 498764 h 3803343"/>
                  <a:gd name="connsiteX1" fmla="*/ 27139 w 4220661"/>
                  <a:gd name="connsiteY1" fmla="*/ 1371600 h 3803343"/>
                  <a:gd name="connsiteX2" fmla="*/ 245349 w 4220661"/>
                  <a:gd name="connsiteY2" fmla="*/ 2701637 h 3803343"/>
                  <a:gd name="connsiteX3" fmla="*/ 1128576 w 4220661"/>
                  <a:gd name="connsiteY3" fmla="*/ 3543300 h 3803343"/>
                  <a:gd name="connsiteX4" fmla="*/ 2365094 w 4220661"/>
                  <a:gd name="connsiteY4" fmla="*/ 3782291 h 3803343"/>
                  <a:gd name="connsiteX5" fmla="*/ 3643176 w 4220661"/>
                  <a:gd name="connsiteY5" fmla="*/ 3096491 h 3803343"/>
                  <a:gd name="connsiteX6" fmla="*/ 4214676 w 4220661"/>
                  <a:gd name="connsiteY6" fmla="*/ 1589810 h 3803343"/>
                  <a:gd name="connsiteX7" fmla="*/ 3321058 w 4220661"/>
                  <a:gd name="connsiteY7" fmla="*/ 311728 h 3803343"/>
                  <a:gd name="connsiteX8" fmla="*/ 2219621 w 4220661"/>
                  <a:gd name="connsiteY8" fmla="*/ 0 h 3803343"/>
                  <a:gd name="connsiteX0" fmla="*/ 744112 w 4008072"/>
                  <a:gd name="connsiteY0" fmla="*/ 498764 h 3803343"/>
                  <a:gd name="connsiteX1" fmla="*/ 27139 w 4008072"/>
                  <a:gd name="connsiteY1" fmla="*/ 1371600 h 3803343"/>
                  <a:gd name="connsiteX2" fmla="*/ 245349 w 4008072"/>
                  <a:gd name="connsiteY2" fmla="*/ 2701637 h 3803343"/>
                  <a:gd name="connsiteX3" fmla="*/ 1128576 w 4008072"/>
                  <a:gd name="connsiteY3" fmla="*/ 3543300 h 3803343"/>
                  <a:gd name="connsiteX4" fmla="*/ 2365094 w 4008072"/>
                  <a:gd name="connsiteY4" fmla="*/ 3782291 h 3803343"/>
                  <a:gd name="connsiteX5" fmla="*/ 3643176 w 4008072"/>
                  <a:gd name="connsiteY5" fmla="*/ 3096491 h 3803343"/>
                  <a:gd name="connsiteX6" fmla="*/ 3996467 w 4008072"/>
                  <a:gd name="connsiteY6" fmla="*/ 1589810 h 3803343"/>
                  <a:gd name="connsiteX7" fmla="*/ 3321058 w 4008072"/>
                  <a:gd name="connsiteY7" fmla="*/ 311728 h 3803343"/>
                  <a:gd name="connsiteX8" fmla="*/ 2219621 w 4008072"/>
                  <a:gd name="connsiteY8" fmla="*/ 0 h 3803343"/>
                  <a:gd name="connsiteX0" fmla="*/ 657454 w 3921414"/>
                  <a:gd name="connsiteY0" fmla="*/ 498764 h 3803343"/>
                  <a:gd name="connsiteX1" fmla="*/ 44390 w 3921414"/>
                  <a:gd name="connsiteY1" fmla="*/ 1371600 h 3803343"/>
                  <a:gd name="connsiteX2" fmla="*/ 158691 w 3921414"/>
                  <a:gd name="connsiteY2" fmla="*/ 2701637 h 3803343"/>
                  <a:gd name="connsiteX3" fmla="*/ 1041918 w 3921414"/>
                  <a:gd name="connsiteY3" fmla="*/ 3543300 h 3803343"/>
                  <a:gd name="connsiteX4" fmla="*/ 2278436 w 3921414"/>
                  <a:gd name="connsiteY4" fmla="*/ 3782291 h 3803343"/>
                  <a:gd name="connsiteX5" fmla="*/ 3556518 w 3921414"/>
                  <a:gd name="connsiteY5" fmla="*/ 3096491 h 3803343"/>
                  <a:gd name="connsiteX6" fmla="*/ 3909809 w 3921414"/>
                  <a:gd name="connsiteY6" fmla="*/ 1589810 h 3803343"/>
                  <a:gd name="connsiteX7" fmla="*/ 3234400 w 3921414"/>
                  <a:gd name="connsiteY7" fmla="*/ 311728 h 3803343"/>
                  <a:gd name="connsiteX8" fmla="*/ 2132963 w 3921414"/>
                  <a:gd name="connsiteY8" fmla="*/ 0 h 3803343"/>
                  <a:gd name="connsiteX0" fmla="*/ 657454 w 3921505"/>
                  <a:gd name="connsiteY0" fmla="*/ 498764 h 3749410"/>
                  <a:gd name="connsiteX1" fmla="*/ 44390 w 3921505"/>
                  <a:gd name="connsiteY1" fmla="*/ 1371600 h 3749410"/>
                  <a:gd name="connsiteX2" fmla="*/ 158691 w 3921505"/>
                  <a:gd name="connsiteY2" fmla="*/ 2701637 h 3749410"/>
                  <a:gd name="connsiteX3" fmla="*/ 1041918 w 3921505"/>
                  <a:gd name="connsiteY3" fmla="*/ 3543300 h 3749410"/>
                  <a:gd name="connsiteX4" fmla="*/ 2268388 w 3921505"/>
                  <a:gd name="connsiteY4" fmla="*/ 3722001 h 3749410"/>
                  <a:gd name="connsiteX5" fmla="*/ 3556518 w 3921505"/>
                  <a:gd name="connsiteY5" fmla="*/ 3096491 h 3749410"/>
                  <a:gd name="connsiteX6" fmla="*/ 3909809 w 3921505"/>
                  <a:gd name="connsiteY6" fmla="*/ 1589810 h 3749410"/>
                  <a:gd name="connsiteX7" fmla="*/ 3234400 w 3921505"/>
                  <a:gd name="connsiteY7" fmla="*/ 311728 h 3749410"/>
                  <a:gd name="connsiteX8" fmla="*/ 2132963 w 3921505"/>
                  <a:gd name="connsiteY8" fmla="*/ 0 h 3749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1505" h="3749410">
                    <a:moveTo>
                      <a:pt x="657454" y="498764"/>
                    </a:moveTo>
                    <a:cubicBezTo>
                      <a:pt x="340531" y="751609"/>
                      <a:pt x="127517" y="1004455"/>
                      <a:pt x="44390" y="1371600"/>
                    </a:cubicBezTo>
                    <a:cubicBezTo>
                      <a:pt x="-38737" y="1738745"/>
                      <a:pt x="-7564" y="2339687"/>
                      <a:pt x="158691" y="2701637"/>
                    </a:cubicBezTo>
                    <a:cubicBezTo>
                      <a:pt x="324946" y="3063587"/>
                      <a:pt x="690302" y="3373239"/>
                      <a:pt x="1041918" y="3543300"/>
                    </a:cubicBezTo>
                    <a:cubicBezTo>
                      <a:pt x="1393534" y="3713361"/>
                      <a:pt x="1849288" y="3796469"/>
                      <a:pt x="2268388" y="3722001"/>
                    </a:cubicBezTo>
                    <a:cubicBezTo>
                      <a:pt x="2687488" y="3647533"/>
                      <a:pt x="3282948" y="3451856"/>
                      <a:pt x="3556518" y="3096491"/>
                    </a:cubicBezTo>
                    <a:cubicBezTo>
                      <a:pt x="3830088" y="2741126"/>
                      <a:pt x="3963495" y="2053937"/>
                      <a:pt x="3909809" y="1589810"/>
                    </a:cubicBezTo>
                    <a:cubicBezTo>
                      <a:pt x="3856123" y="1125683"/>
                      <a:pt x="3530541" y="576696"/>
                      <a:pt x="3234400" y="311728"/>
                    </a:cubicBezTo>
                    <a:cubicBezTo>
                      <a:pt x="2938259" y="46760"/>
                      <a:pt x="2132963" y="0"/>
                      <a:pt x="2132963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  <a:headEnd type="arrow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48573" y="3356992"/>
                <a:ext cx="859531" cy="369332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88.6%</a:t>
                </a:r>
                <a:endParaRPr lang="ko-KR" altLang="en-US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40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직사각형 89091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89093" name="직선 연결선 89092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89094" name="직선 연결선 89093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89095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89096" name="직사각형 89095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89097" name="직선 연결선 89096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89098" name="직선 연결선 89097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89101" name="직사각형 89100" descr="&lt;SmartSettings&gt;&lt;SmartResize anchorLeft=&quot;Absolute&quot; anchorTop=&quot;Absolute&quot; anchorRight=&quot;None&quot; anchorBottom=&quot;None&quot; /&gt;&lt;/SmartSettings&gt;"/>
          <p:cNvSpPr/>
          <p:nvPr/>
        </p:nvSpPr>
        <p:spPr>
          <a:xfrm>
            <a:off x="1404549" y="5924048"/>
            <a:ext cx="61984" cy="15566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89103" name="TextBox 89102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89104" name="TextBox 89103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89108" name="표 89107"/>
          <p:cNvGraphicFramePr/>
          <p:nvPr>
            <p:extLst>
              <p:ext uri="{D42A27DB-BD31-4B8C-83A1-F6EECF244321}">
                <p14:modId xmlns:p14="http://schemas.microsoft.com/office/powerpoint/2010/main" val="3627065356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36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145" name="TextBox 89144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Q&amp;A작성 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카테고리를 설정할 수 있다</a:t>
            </a:r>
          </a:p>
        </p:txBody>
      </p:sp>
      <p:sp>
        <p:nvSpPr>
          <p:cNvPr id="89146" name="직사각형 89145"/>
          <p:cNvSpPr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</p:sp>
      <p:sp>
        <p:nvSpPr>
          <p:cNvPr id="89147" name="모서리가 둥근 직사각형 89146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89148" name="Group 2"/>
          <p:cNvGrpSpPr/>
          <p:nvPr/>
        </p:nvGrpSpPr>
        <p:grpSpPr>
          <a:xfrm>
            <a:off x="1161550" y="3668812"/>
            <a:ext cx="4512719" cy="2258418"/>
            <a:chOff x="1548530" y="3668812"/>
            <a:chExt cx="6016176" cy="2258418"/>
          </a:xfrm>
        </p:grpSpPr>
        <p:sp>
          <p:nvSpPr>
            <p:cNvPr id="89149" name="직사각형 89148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754575"/>
              <a:ext cx="6016176" cy="2172655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89150" name="TextBox 89149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668812"/>
              <a:ext cx="673427" cy="15723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Q&amp;A게시판</a:t>
              </a:r>
            </a:p>
          </p:txBody>
        </p:sp>
      </p:grpSp>
      <p:sp>
        <p:nvSpPr>
          <p:cNvPr id="89151" name="TextBox 89150"/>
          <p:cNvSpPr txBox="1"/>
          <p:nvPr/>
        </p:nvSpPr>
        <p:spPr>
          <a:xfrm>
            <a:off x="1274715" y="4545483"/>
            <a:ext cx="4309006" cy="1289623"/>
          </a:xfrm>
          <a:prstGeom prst="rect">
            <a:avLst/>
          </a:prstGeom>
          <a:noFill/>
          <a:ln w="9491" cap="flat" cmpd="sng" algn="ctr">
            <a:solidFill>
              <a:srgbClr val="0D0D0D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강사로 회원가입을 하고 싶은 데 어떤 서류를 제출하면 제 경력을 증명할 수 있을까요?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꼭 알고 싶어요!! </a:t>
            </a:r>
          </a:p>
        </p:txBody>
      </p:sp>
      <p:sp>
        <p:nvSpPr>
          <p:cNvPr id="89152" name="TextBox 89151"/>
          <p:cNvSpPr txBox="1"/>
          <p:nvPr/>
        </p:nvSpPr>
        <p:spPr>
          <a:xfrm>
            <a:off x="2171779" y="3891151"/>
            <a:ext cx="3246340" cy="225517"/>
          </a:xfrm>
          <a:prstGeom prst="rect">
            <a:avLst/>
          </a:prstGeom>
          <a:noFill/>
          <a:ln w="9491" cap="flat" cmpd="sng" algn="ctr">
            <a:solidFill>
              <a:srgbClr val="0D0D0D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질문드립니다!!</a:t>
            </a:r>
          </a:p>
        </p:txBody>
      </p:sp>
      <p:sp>
        <p:nvSpPr>
          <p:cNvPr id="89156" name="TextBox 89155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333096" y="3887968"/>
            <a:ext cx="730251" cy="23506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제목</a:t>
            </a:r>
          </a:p>
        </p:txBody>
      </p:sp>
      <p:sp>
        <p:nvSpPr>
          <p:cNvPr id="89157" name="모서리가 둥근 직사각형 89156"/>
          <p:cNvSpPr/>
          <p:nvPr/>
        </p:nvSpPr>
        <p:spPr>
          <a:xfrm>
            <a:off x="4896117" y="5949456"/>
            <a:ext cx="778152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작성하기</a:t>
            </a:r>
          </a:p>
        </p:txBody>
      </p:sp>
      <p:sp>
        <p:nvSpPr>
          <p:cNvPr id="89158" name="TextBox 89157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89159" name="모서리가 둥근 직사각형 89158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89160" name="모서리가 둥근 직사각형 89159"/>
          <p:cNvSpPr/>
          <p:nvPr/>
        </p:nvSpPr>
        <p:spPr>
          <a:xfrm>
            <a:off x="5813651" y="3824425"/>
            <a:ext cx="603977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sp>
        <p:nvSpPr>
          <p:cNvPr id="89161" name="TextBox 89160"/>
          <p:cNvSpPr txBox="1"/>
          <p:nvPr/>
        </p:nvSpPr>
        <p:spPr>
          <a:xfrm>
            <a:off x="1963292" y="3467083"/>
            <a:ext cx="3247555" cy="225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게시판은 회원전용으로 비밀글로 운영됩니다,</a:t>
            </a:r>
          </a:p>
        </p:txBody>
      </p:sp>
      <p:sp>
        <p:nvSpPr>
          <p:cNvPr id="89162" name="TextBox 89161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1274715" y="4204048"/>
            <a:ext cx="917334" cy="22389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</a:p>
        </p:txBody>
      </p:sp>
      <p:sp>
        <p:nvSpPr>
          <p:cNvPr id="89163" name="모서리가 둥근 직사각형 89162"/>
          <p:cNvSpPr/>
          <p:nvPr/>
        </p:nvSpPr>
        <p:spPr>
          <a:xfrm>
            <a:off x="2171781" y="4180206"/>
            <a:ext cx="1184165" cy="255668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164" name="Group 3"/>
          <p:cNvGrpSpPr/>
          <p:nvPr/>
        </p:nvGrpSpPr>
        <p:grpSpPr>
          <a:xfrm>
            <a:off x="3133176" y="4208794"/>
            <a:ext cx="176322" cy="198494"/>
            <a:chOff x="4177024" y="4208794"/>
            <a:chExt cx="235066" cy="198494"/>
          </a:xfrm>
        </p:grpSpPr>
        <p:sp>
          <p:nvSpPr>
            <p:cNvPr id="89165" name="직사각형 89164"/>
            <p:cNvSpPr/>
            <p:nvPr/>
          </p:nvSpPr>
          <p:spPr>
            <a:xfrm>
              <a:off x="4177024" y="4208794"/>
              <a:ext cx="235065" cy="198493"/>
            </a:xfrm>
            <a:prstGeom prst="rect">
              <a:avLst/>
            </a:prstGeom>
            <a:noFill/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89166" name="이등변 삼각형 89165"/>
            <p:cNvSpPr/>
            <p:nvPr/>
          </p:nvSpPr>
          <p:spPr>
            <a:xfrm rot="10800000">
              <a:off x="4213540" y="4246929"/>
              <a:ext cx="162033" cy="154049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9167" name="TextBox 89166" descr="&lt;SmartSettings&gt;&lt;SmartResize anchorLeft=&quot;Absolute&quot; anchorTop=&quot;Absolute&quot; anchorRight=&quot;None&quot; anchorBottom=&quot;None&quot; /&gt;&lt;/SmartSettings&gt;"/>
          <p:cNvSpPr txBox="1"/>
          <p:nvPr/>
        </p:nvSpPr>
        <p:spPr>
          <a:xfrm>
            <a:off x="2303181" y="4210360"/>
            <a:ext cx="816887" cy="217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2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회원관련</a:t>
            </a:r>
          </a:p>
        </p:txBody>
      </p:sp>
      <p:sp>
        <p:nvSpPr>
          <p:cNvPr id="89179" name="TextBox 89178"/>
          <p:cNvSpPr txBox="1"/>
          <p:nvPr/>
        </p:nvSpPr>
        <p:spPr>
          <a:xfrm>
            <a:off x="4247883" y="797269"/>
            <a:ext cx="2093520" cy="289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l 회원가입| My page </a:t>
            </a:r>
          </a:p>
        </p:txBody>
      </p:sp>
      <p:grpSp>
        <p:nvGrpSpPr>
          <p:cNvPr id="45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46" name="자유형 45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47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48" name="이등변 삼각형 47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50" name="자유형 49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51" name="TextBox 50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직사각형 90115"/>
          <p:cNvSpPr/>
          <p:nvPr/>
        </p:nvSpPr>
        <p:spPr>
          <a:xfrm rot="21600000">
            <a:off x="6896547" y="382749"/>
            <a:ext cx="2000231" cy="6187702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7150" dist="19039" dir="5400000" algn="br">
              <a:srgbClr val="000000">
                <a:alpha val="63000"/>
              </a:srgbClr>
            </a:outerShdw>
          </a:effectLst>
        </p:spPr>
      </p:sp>
      <p:cxnSp>
        <p:nvCxnSpPr>
          <p:cNvPr id="90117" name="직선 연결선 90116"/>
          <p:cNvCxnSpPr/>
          <p:nvPr/>
        </p:nvCxnSpPr>
        <p:spPr>
          <a:xfrm flipH="1">
            <a:off x="451528" y="2034519"/>
            <a:ext cx="22615" cy="4415272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90118" name="직선 연결선 90117"/>
          <p:cNvCxnSpPr/>
          <p:nvPr/>
        </p:nvCxnSpPr>
        <p:spPr>
          <a:xfrm flipH="1">
            <a:off x="6478400" y="1991638"/>
            <a:ext cx="1214" cy="4581996"/>
          </a:xfrm>
          <a:prstGeom prst="line">
            <a:avLst/>
          </a:prstGeom>
          <a:ln w="12674" cap="flat" cmpd="sng" algn="ctr">
            <a:solidFill>
              <a:srgbClr val="A6A6A6"/>
            </a:solidFill>
            <a:prstDash val="solid"/>
            <a:round/>
          </a:ln>
        </p:spPr>
      </p:cxnSp>
      <p:grpSp>
        <p:nvGrpSpPr>
          <p:cNvPr id="90119" name="Group 1"/>
          <p:cNvGrpSpPr/>
          <p:nvPr/>
        </p:nvGrpSpPr>
        <p:grpSpPr>
          <a:xfrm>
            <a:off x="633796" y="1086327"/>
            <a:ext cx="5704047" cy="1894764"/>
            <a:chOff x="844952" y="1086327"/>
            <a:chExt cx="7604406" cy="1894764"/>
          </a:xfrm>
        </p:grpSpPr>
        <p:sp>
          <p:nvSpPr>
            <p:cNvPr id="90120" name="직사각형 90119"/>
            <p:cNvSpPr/>
            <p:nvPr/>
          </p:nvSpPr>
          <p:spPr>
            <a:xfrm>
              <a:off x="844952" y="1086327"/>
              <a:ext cx="7604406" cy="1894764"/>
            </a:xfrm>
            <a:prstGeom prst="rect">
              <a:avLst/>
            </a:prstGeom>
            <a:noFill/>
            <a:ln w="12674" cap="flat" cmpd="sng" algn="ctr">
              <a:solidFill>
                <a:srgbClr val="BFBFBF"/>
              </a:solidFill>
              <a:prstDash val="solid"/>
              <a:miter/>
            </a:ln>
          </p:spPr>
        </p:sp>
        <p:cxnSp>
          <p:nvCxnSpPr>
            <p:cNvPr id="90121" name="직선 연결선 90120"/>
            <p:cNvCxnSpPr/>
            <p:nvPr/>
          </p:nvCxnSpPr>
          <p:spPr>
            <a:xfrm>
              <a:off x="844952" y="1086327"/>
              <a:ext cx="7604406" cy="189476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  <p:cxnSp>
          <p:nvCxnSpPr>
            <p:cNvPr id="90122" name="직선 연결선 90121"/>
            <p:cNvCxnSpPr/>
            <p:nvPr/>
          </p:nvCxnSpPr>
          <p:spPr>
            <a:xfrm flipV="1">
              <a:off x="856063" y="1118097"/>
              <a:ext cx="7593295" cy="1862994"/>
            </a:xfrm>
            <a:prstGeom prst="line">
              <a:avLst/>
            </a:prstGeom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cxnSp>
      </p:grpSp>
      <p:sp>
        <p:nvSpPr>
          <p:cNvPr id="90125" name="직사각형 90124" descr="&lt;SmartSettings&gt;&lt;SmartResize anchorLeft=&quot;Absolute&quot; anchorTop=&quot;Absolute&quot; anchorRight=&quot;Non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1404549" y="5860511"/>
            <a:ext cx="61984" cy="15728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sp>
      <p:sp>
        <p:nvSpPr>
          <p:cNvPr id="90127" name="TextBox 90126"/>
          <p:cNvSpPr txBox="1"/>
          <p:nvPr/>
        </p:nvSpPr>
        <p:spPr>
          <a:xfrm>
            <a:off x="7015701" y="2220338"/>
            <a:ext cx="1769086" cy="292240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화면설명</a:t>
            </a:r>
          </a:p>
        </p:txBody>
      </p:sp>
      <p:sp>
        <p:nvSpPr>
          <p:cNvPr id="90128" name="TextBox 90127"/>
          <p:cNvSpPr txBox="1"/>
          <p:nvPr/>
        </p:nvSpPr>
        <p:spPr>
          <a:xfrm>
            <a:off x="7015701" y="3670376"/>
            <a:ext cx="1769086" cy="306534"/>
          </a:xfrm>
          <a:prstGeom prst="rect">
            <a:avLst/>
          </a:prstGeom>
          <a:solidFill>
            <a:srgbClr val="4472C4"/>
          </a:solidFill>
          <a:ln w="19039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00" b="0" i="0">
                <a:solidFill>
                  <a:srgbClr val="FFFFF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비고</a:t>
            </a:r>
          </a:p>
        </p:txBody>
      </p:sp>
      <p:graphicFrame>
        <p:nvGraphicFramePr>
          <p:cNvPr id="90132" name="표 90131"/>
          <p:cNvGraphicFramePr/>
          <p:nvPr>
            <p:extLst>
              <p:ext uri="{D42A27DB-BD31-4B8C-83A1-F6EECF244321}">
                <p14:modId xmlns:p14="http://schemas.microsoft.com/office/powerpoint/2010/main" val="1797026167"/>
              </p:ext>
            </p:extLst>
          </p:nvPr>
        </p:nvGraphicFramePr>
        <p:xfrm>
          <a:off x="7045480" y="552711"/>
          <a:ext cx="1716692" cy="1627863"/>
        </p:xfrm>
        <a:graphic>
          <a:graphicData uri="http://schemas.openxmlformats.org/drawingml/2006/table">
            <a:tbl>
              <a:tblPr firstRow="1" bandRow="1"/>
              <a:tblGrid>
                <a:gridCol w="707634"/>
                <a:gridCol w="1009058"/>
              </a:tblGrid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endParaRPr kumimoji="1" lang="ko-KR" altLang="en-US" sz="1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HobbyGo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 명칭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함초롬바탕"/>
                        </a:rPr>
                        <a:t>커뮤니티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3257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화면파일명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Community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_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</a:rPr>
                        <a:t>.</a:t>
                      </a: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html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  <a:tr h="371638"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884776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kumimoji="1" lang="ko-KR" altLang="en-US" sz="1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37</a:t>
                      </a:r>
                    </a:p>
                  </a:txBody>
                  <a:tcPr marL="32084" marR="32084" marT="11825" marB="11825" anchor="ctr">
                    <a:lnL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L>
                    <a:lnR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R>
                    <a:lnT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T>
                    <a:lnB w="6309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miter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169" name="TextBox 90168"/>
          <p:cNvSpPr txBox="1"/>
          <p:nvPr/>
        </p:nvSpPr>
        <p:spPr>
          <a:xfrm>
            <a:off x="7065708" y="2625313"/>
            <a:ext cx="1682140" cy="957739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 게시판 화면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상자 상단에 제목이 있으며 글의 일부가 보인다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더보기를 누르면 전체글을 볼 수 있다.</a:t>
            </a:r>
          </a:p>
        </p:txBody>
      </p:sp>
      <p:sp>
        <p:nvSpPr>
          <p:cNvPr id="90170" name="TextBox 90169"/>
          <p:cNvSpPr txBox="1"/>
          <p:nvPr/>
        </p:nvSpPr>
        <p:spPr>
          <a:xfrm>
            <a:off x="7066922" y="4096010"/>
            <a:ext cx="1682140" cy="2277513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6309" cap="flat" cmpd="sng" algn="ctr">
            <a:solidFill>
              <a:srgbClr val="5B9BD5"/>
            </a:solidFill>
            <a:prstDash val="solid"/>
            <a:miter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유저는 글작성을 할 수 없다</a:t>
            </a:r>
          </a:p>
        </p:txBody>
      </p:sp>
      <p:sp>
        <p:nvSpPr>
          <p:cNvPr id="90171" name="모서리가 둥근 직사각형 90170"/>
          <p:cNvSpPr/>
          <p:nvPr/>
        </p:nvSpPr>
        <p:spPr>
          <a:xfrm>
            <a:off x="5813651" y="3824425"/>
            <a:ext cx="595642" cy="24143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 IN</a:t>
            </a:r>
          </a:p>
        </p:txBody>
      </p:sp>
      <p:sp>
        <p:nvSpPr>
          <p:cNvPr id="90172" name="모서리가 둥근 직사각형 90171"/>
          <p:cNvSpPr/>
          <p:nvPr/>
        </p:nvSpPr>
        <p:spPr>
          <a:xfrm>
            <a:off x="5813651" y="4100811"/>
            <a:ext cx="603977" cy="236629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90173" name="모서리가 둥근 직사각형 90172"/>
          <p:cNvSpPr/>
          <p:nvPr/>
        </p:nvSpPr>
        <p:spPr>
          <a:xfrm>
            <a:off x="5813651" y="4377137"/>
            <a:ext cx="603977" cy="238248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en-US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FQA</a:t>
            </a:r>
          </a:p>
        </p:txBody>
      </p:sp>
      <p:grpSp>
        <p:nvGrpSpPr>
          <p:cNvPr id="90174" name="Group 2"/>
          <p:cNvGrpSpPr/>
          <p:nvPr/>
        </p:nvGrpSpPr>
        <p:grpSpPr>
          <a:xfrm>
            <a:off x="1161550" y="5188700"/>
            <a:ext cx="4540111" cy="819548"/>
            <a:chOff x="1548530" y="5188700"/>
            <a:chExt cx="6052693" cy="819548"/>
          </a:xfrm>
        </p:grpSpPr>
        <p:sp>
          <p:nvSpPr>
            <p:cNvPr id="90175" name="직사각형 90174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5266534"/>
              <a:ext cx="6052693" cy="741713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90176" name="TextBox 90175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5188700"/>
              <a:ext cx="968850" cy="14455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강좌 개설하기</a:t>
              </a:r>
            </a:p>
          </p:txBody>
        </p:sp>
      </p:grpSp>
      <p:grpSp>
        <p:nvGrpSpPr>
          <p:cNvPr id="90180" name="Group 3"/>
          <p:cNvGrpSpPr/>
          <p:nvPr/>
        </p:nvGrpSpPr>
        <p:grpSpPr>
          <a:xfrm>
            <a:off x="1161550" y="4342184"/>
            <a:ext cx="4540111" cy="819548"/>
            <a:chOff x="1548530" y="4342184"/>
            <a:chExt cx="6052693" cy="819548"/>
          </a:xfrm>
        </p:grpSpPr>
        <p:sp>
          <p:nvSpPr>
            <p:cNvPr id="90181" name="직사각형 90180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4418455"/>
              <a:ext cx="6052693" cy="743276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90182" name="TextBox 90181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4342184"/>
              <a:ext cx="1054613" cy="14293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 dirty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강사로서의 권한</a:t>
              </a:r>
            </a:p>
          </p:txBody>
        </p:sp>
      </p:grpSp>
      <p:grpSp>
        <p:nvGrpSpPr>
          <p:cNvPr id="90183" name="Group 4"/>
          <p:cNvGrpSpPr/>
          <p:nvPr/>
        </p:nvGrpSpPr>
        <p:grpSpPr>
          <a:xfrm>
            <a:off x="1161550" y="3519512"/>
            <a:ext cx="4540111" cy="819491"/>
            <a:chOff x="1548530" y="3519509"/>
            <a:chExt cx="6052693" cy="819491"/>
          </a:xfrm>
        </p:grpSpPr>
        <p:sp>
          <p:nvSpPr>
            <p:cNvPr id="90184" name="직사각형 90183" descr="&lt;SmartSettings&gt;&lt;SmartResize anchorLeft=&quot;Relative&quot; anchorTop=&quot;Absolute&quot; anchorRight=&quot;Relative&quot; anchorBottom=&quot;Relative&quot; /&gt;&lt;/SmartSettings&gt;"/>
            <p:cNvSpPr/>
            <p:nvPr/>
          </p:nvSpPr>
          <p:spPr>
            <a:xfrm>
              <a:off x="1548530" y="3597344"/>
              <a:ext cx="6052693" cy="741657"/>
            </a:xfrm>
            <a:prstGeom prst="rect">
              <a:avLst/>
            </a:prstGeom>
            <a:solidFill>
              <a:srgbClr val="FFFFFF"/>
            </a:solidFill>
            <a:ln w="6309" cap="flat" cmpd="sng" algn="ctr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id="90185" name="TextBox 90184" descr="&lt;SmartSettings&gt;&lt;SmartResize anchorLeft=&quot;Absolute&quot; anchorTop=&quot;Absolute&quot; anchorRight=&quot;None&quot; anchorBottom=&quot;None&quot; /&gt;&lt;/SmartSettings&gt;"/>
            <p:cNvSpPr txBox="1"/>
            <p:nvPr/>
          </p:nvSpPr>
          <p:spPr>
            <a:xfrm>
              <a:off x="1600904" y="3519509"/>
              <a:ext cx="1378624" cy="14612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36576" tIns="9144" rIns="36576" bIns="9144" anchor="t">
              <a:noAutofit/>
            </a:bodyPr>
            <a:lstStyle/>
            <a:p>
              <a:pPr marL="0" lvl="0" indent="0" algn="l" defTabSz="884776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900" b="0" i="0">
                  <a:solidFill>
                    <a:srgbClr val="5F5F5F">
                      <a:alpha val="10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강사가입에 필요한 서류</a:t>
              </a:r>
            </a:p>
          </p:txBody>
        </p:sp>
      </p:grpSp>
      <p:sp>
        <p:nvSpPr>
          <p:cNvPr id="90186" name="TextBox 90185"/>
          <p:cNvSpPr txBox="1"/>
          <p:nvPr/>
        </p:nvSpPr>
        <p:spPr>
          <a:xfrm>
            <a:off x="1274714" y="3727551"/>
            <a:ext cx="4266120" cy="584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사이트에서 강사로 가입하려고 하신다면 소정의 서류를 제출해야만 합니다.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경력을 증명할 수 있는 자료들이 필요합니다.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대학을 다녔던 학력증명이나 실무에서 일했던 분들은 자신의 경력을 증명할 수 있는 자료를 준비하셔야 합니다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187" name="TextBox 90186"/>
          <p:cNvSpPr txBox="1"/>
          <p:nvPr/>
        </p:nvSpPr>
        <p:spPr>
          <a:xfrm>
            <a:off x="1315214" y="4520075"/>
            <a:ext cx="4275669" cy="573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사이트에서 강사는 슈퍼유저로서 활동하실 수 있습니다.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경력이 증명되시어 강사로서 가입이 완료 되시면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첫번째로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취미강좌를 개설하실 수 있습니다.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강좌를 개설하시어 </a:t>
            </a:r>
            <a:r>
              <a:rPr kumimoji="1" lang="ko-KR" altLang="en-US" sz="800" b="0" i="0" dirty="0" err="1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</a:t>
            </a: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수익을 창출하시기 위해선 우선 경력을 증명하셔야 합니다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188" name="TextBox 90187"/>
          <p:cNvSpPr txBox="1"/>
          <p:nvPr/>
        </p:nvSpPr>
        <p:spPr>
          <a:xfrm>
            <a:off x="1315214" y="5437455"/>
            <a:ext cx="4275669" cy="584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강좌를 개설하기 위해선 우선 취미검색 탭으로 접속하시면 됩니다.</a:t>
            </a:r>
          </a:p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 탭의 하단부에 강좌개설을 클릭하시면 아래의 화면과 같은 창을 보실 수 있습니다</a:t>
            </a:r>
            <a:r>
              <a:rPr kumimoji="1" lang="ko-KR" altLang="en-US" sz="800" b="0" i="0" dirty="0" smtClean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800" b="0" i="0" dirty="0">
              <a:solidFill>
                <a:srgbClr val="000000">
                  <a:alpha val="10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189" name="TextBox 90188"/>
          <p:cNvSpPr txBox="1"/>
          <p:nvPr/>
        </p:nvSpPr>
        <p:spPr>
          <a:xfrm>
            <a:off x="5184221" y="4119849"/>
            <a:ext cx="463829" cy="296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90190" name="TextBox 90189"/>
          <p:cNvSpPr txBox="1"/>
          <p:nvPr/>
        </p:nvSpPr>
        <p:spPr>
          <a:xfrm>
            <a:off x="5184221" y="4958436"/>
            <a:ext cx="463829" cy="296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90191" name="TextBox 90190"/>
          <p:cNvSpPr txBox="1"/>
          <p:nvPr/>
        </p:nvSpPr>
        <p:spPr>
          <a:xfrm>
            <a:off x="5184221" y="5806515"/>
            <a:ext cx="463829" cy="2970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7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</a:t>
            </a:r>
          </a:p>
        </p:txBody>
      </p:sp>
      <p:sp>
        <p:nvSpPr>
          <p:cNvPr id="90192" name="TextBox 90191"/>
          <p:cNvSpPr txBox="1"/>
          <p:nvPr/>
        </p:nvSpPr>
        <p:spPr>
          <a:xfrm>
            <a:off x="4463961" y="822674"/>
            <a:ext cx="1877442" cy="246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0" i="0" dirty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l 회원가입| My page </a:t>
            </a:r>
          </a:p>
        </p:txBody>
      </p:sp>
      <p:sp>
        <p:nvSpPr>
          <p:cNvPr id="90196" name="TextBox 90195"/>
          <p:cNvSpPr txBox="1"/>
          <p:nvPr/>
        </p:nvSpPr>
        <p:spPr>
          <a:xfrm>
            <a:off x="463423" y="3111299"/>
            <a:ext cx="6014977" cy="289058"/>
          </a:xfrm>
          <a:prstGeom prst="rect">
            <a:avLst/>
          </a:prstGeom>
          <a:solidFill>
            <a:srgbClr val="FFFFFF"/>
          </a:solidFill>
          <a:ln w="949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000" b="1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    |   취미 컨설턴트     |     취미검색      |    </a:t>
            </a:r>
            <a:r>
              <a:rPr kumimoji="1" lang="ko-KR" altLang="en-US" sz="1200" b="1" i="0">
                <a:solidFill>
                  <a:srgbClr val="FF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</a:p>
        </p:txBody>
      </p:sp>
      <p:sp>
        <p:nvSpPr>
          <p:cNvPr id="90197" name="모서리가 둥근 직사각형 90196"/>
          <p:cNvSpPr/>
          <p:nvPr/>
        </p:nvSpPr>
        <p:spPr>
          <a:xfrm>
            <a:off x="465725" y="3571410"/>
            <a:ext cx="685102" cy="27685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회원관련</a:t>
            </a:r>
          </a:p>
        </p:txBody>
      </p:sp>
      <p:sp>
        <p:nvSpPr>
          <p:cNvPr id="90198" name="모서리가 둥근 직사각형 90197"/>
          <p:cNvSpPr/>
          <p:nvPr/>
        </p:nvSpPr>
        <p:spPr>
          <a:xfrm>
            <a:off x="465725" y="3811224"/>
            <a:ext cx="685102" cy="276858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학생질문</a:t>
            </a:r>
          </a:p>
        </p:txBody>
      </p:sp>
      <p:sp>
        <p:nvSpPr>
          <p:cNvPr id="90199" name="모서리가 둥근 직사각형 90198"/>
          <p:cNvSpPr/>
          <p:nvPr/>
        </p:nvSpPr>
        <p:spPr>
          <a:xfrm>
            <a:off x="462835" y="4065856"/>
            <a:ext cx="696326" cy="273144"/>
          </a:xfrm>
          <a:prstGeom prst="roundRect">
            <a:avLst>
              <a:gd name="adj" fmla="val 8333"/>
            </a:avLst>
          </a:prstGeom>
          <a:solidFill>
            <a:srgbClr val="BED7EE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강사질문</a:t>
            </a:r>
          </a:p>
        </p:txBody>
      </p:sp>
      <p:sp>
        <p:nvSpPr>
          <p:cNvPr id="90200" name="모서리가 둥근 직사각형 90199"/>
          <p:cNvSpPr/>
          <p:nvPr/>
        </p:nvSpPr>
        <p:spPr>
          <a:xfrm>
            <a:off x="462835" y="4303815"/>
            <a:ext cx="696326" cy="275001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09" cap="flat" cmpd="sng" algn="ctr">
            <a:solidFill>
              <a:srgbClr val="80808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900" b="0" i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</a:p>
        </p:txBody>
      </p:sp>
      <p:sp>
        <p:nvSpPr>
          <p:cNvPr id="90201" name="모서리가 둥근 직사각형 90200"/>
          <p:cNvSpPr/>
          <p:nvPr/>
        </p:nvSpPr>
        <p:spPr>
          <a:xfrm>
            <a:off x="2132453" y="6111487"/>
            <a:ext cx="544463" cy="141318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202" name="Group 5"/>
          <p:cNvGrpSpPr/>
          <p:nvPr/>
        </p:nvGrpSpPr>
        <p:grpSpPr>
          <a:xfrm>
            <a:off x="2529157" y="6135272"/>
            <a:ext cx="108432" cy="100056"/>
            <a:chOff x="3371770" y="6135272"/>
            <a:chExt cx="144557" cy="100056"/>
          </a:xfrm>
        </p:grpSpPr>
        <p:sp>
          <p:nvSpPr>
            <p:cNvPr id="90203" name="직사각형 90202"/>
            <p:cNvSpPr/>
            <p:nvPr/>
          </p:nvSpPr>
          <p:spPr>
            <a:xfrm>
              <a:off x="3371770" y="6135272"/>
              <a:ext cx="144557" cy="100056"/>
            </a:xfrm>
            <a:prstGeom prst="rect">
              <a:avLst/>
            </a:prstGeom>
            <a:noFill/>
            <a:ln w="12674" cap="flat" cmpd="sng" algn="ctr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90204" name="이등변 삼각형 90203"/>
            <p:cNvSpPr/>
            <p:nvPr/>
          </p:nvSpPr>
          <p:spPr>
            <a:xfrm rot="10800000">
              <a:off x="3394048" y="6154368"/>
              <a:ext cx="98437" cy="77834"/>
            </a:xfrm>
            <a:prstGeom prst="triangle">
              <a:avLst>
                <a:gd name="adj" fmla="val 50000"/>
              </a:avLst>
            </a:prstGeom>
            <a:solidFill>
              <a:srgbClr val="A6A6A6"/>
            </a:solidFill>
            <a:ln w="12674" cap="flat" cmpd="sng" algn="ctr">
              <a:solidFill>
                <a:srgbClr val="A6A6A6"/>
              </a:solidFill>
              <a:prstDash val="solid"/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205" name="TextBox 90204" descr="&lt;SmartSettings&gt;&lt;SmartResize anchorLeft=&quot;Absolute&quot; anchorTop=&quot;Absolute&quot; anchorRight=&quot;None&quot; anchorBottom=&quot;None&quot; /&gt;&lt;/SmartSettings&gt;"/>
          <p:cNvSpPr txBox="1"/>
          <p:nvPr>
            <p:custDataLst>
              <p:tags r:id="rId2"/>
            </p:custDataLst>
          </p:nvPr>
        </p:nvSpPr>
        <p:spPr>
          <a:xfrm>
            <a:off x="2203944" y="6140077"/>
            <a:ext cx="223984" cy="11116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36576" tIns="9144" rIns="36576" bIns="9144" anchor="t">
            <a:noAutofit/>
          </a:bodyPr>
          <a:lstStyle/>
          <a:p>
            <a:pPr marL="0" lvl="0" indent="0" algn="l" defTabSz="8847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" b="0" i="0" dirty="0">
                <a:solidFill>
                  <a:srgbClr val="5F5F5F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90206" name="모서리가 둥근 직사각형 90205"/>
          <p:cNvSpPr/>
          <p:nvPr/>
        </p:nvSpPr>
        <p:spPr>
          <a:xfrm>
            <a:off x="2780531" y="6117852"/>
            <a:ext cx="1914458" cy="155612"/>
          </a:xfrm>
          <a:prstGeom prst="roundRect">
            <a:avLst>
              <a:gd name="adj" fmla="val 16667"/>
            </a:avLst>
          </a:prstGeom>
          <a:noFill/>
          <a:ln w="12674" cap="flat" cmpd="sng" algn="ctr">
            <a:solidFill>
              <a:srgbClr val="A6A6A6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07" name="TextBox 90206"/>
          <p:cNvSpPr txBox="1"/>
          <p:nvPr/>
        </p:nvSpPr>
        <p:spPr>
          <a:xfrm>
            <a:off x="3235619" y="5959001"/>
            <a:ext cx="208487" cy="1127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90208" name="TextBox 90207"/>
          <p:cNvSpPr txBox="1"/>
          <p:nvPr/>
        </p:nvSpPr>
        <p:spPr>
          <a:xfrm>
            <a:off x="3444108" y="5959001"/>
            <a:ext cx="208487" cy="1127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90212" name="TextBox 90211"/>
          <p:cNvSpPr txBox="1"/>
          <p:nvPr/>
        </p:nvSpPr>
        <p:spPr>
          <a:xfrm>
            <a:off x="3652594" y="5959001"/>
            <a:ext cx="209660" cy="1127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90213" name="TextBox 90212"/>
          <p:cNvSpPr txBox="1"/>
          <p:nvPr/>
        </p:nvSpPr>
        <p:spPr>
          <a:xfrm>
            <a:off x="3852746" y="5959001"/>
            <a:ext cx="209660" cy="1127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90214" name="TextBox 90213"/>
          <p:cNvSpPr txBox="1"/>
          <p:nvPr/>
        </p:nvSpPr>
        <p:spPr>
          <a:xfrm>
            <a:off x="4046912" y="5959001"/>
            <a:ext cx="208487" cy="1127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800" b="0" i="0">
                <a:solidFill>
                  <a:srgbClr val="000000">
                    <a:alpha val="10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</a:p>
        </p:txBody>
      </p:sp>
      <p:grpSp>
        <p:nvGrpSpPr>
          <p:cNvPr id="61" name="Group 8"/>
          <p:cNvGrpSpPr/>
          <p:nvPr/>
        </p:nvGrpSpPr>
        <p:grpSpPr>
          <a:xfrm>
            <a:off x="-253719" y="-12674"/>
            <a:ext cx="2981857" cy="841714"/>
            <a:chOff x="-338249" y="-12674"/>
            <a:chExt cx="3975292" cy="841714"/>
          </a:xfrm>
        </p:grpSpPr>
        <p:sp>
          <p:nvSpPr>
            <p:cNvPr id="62" name="자유형 61"/>
            <p:cNvSpPr/>
            <p:nvPr/>
          </p:nvSpPr>
          <p:spPr>
            <a:xfrm>
              <a:off x="775048" y="379567"/>
              <a:ext cx="2861995" cy="435178"/>
            </a:xfrm>
            <a:custGeom>
              <a:avLst/>
              <a:gdLst>
                <a:gd name="T0" fmla="*/ 0 w 1802"/>
                <a:gd name="T1" fmla="*/ 0 h 274"/>
                <a:gd name="T2" fmla="*/ 1802 w 1802"/>
                <a:gd name="T3" fmla="*/ 274 h 274"/>
              </a:gdLst>
              <a:ahLst/>
              <a:cxnLst/>
              <a:rect l="T0" t="T1" r="T2" b="T3"/>
              <a:pathLst>
                <a:path w="1802" h="274">
                  <a:moveTo>
                    <a:pt x="1802" y="0"/>
                  </a:moveTo>
                  <a:lnTo>
                    <a:pt x="1656" y="274"/>
                  </a:lnTo>
                  <a:lnTo>
                    <a:pt x="0" y="274"/>
                  </a:lnTo>
                  <a:lnTo>
                    <a:pt x="46" y="1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E07D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63" name="Group 8"/>
            <p:cNvGrpSpPr/>
            <p:nvPr/>
          </p:nvGrpSpPr>
          <p:grpSpPr>
            <a:xfrm>
              <a:off x="-338249" y="-12674"/>
              <a:ext cx="2404538" cy="841714"/>
              <a:chOff x="-338249" y="-12674"/>
              <a:chExt cx="2404538" cy="841714"/>
            </a:xfrm>
          </p:grpSpPr>
          <p:sp>
            <p:nvSpPr>
              <p:cNvPr id="64" name="이등변 삼각형 63"/>
              <p:cNvSpPr/>
              <p:nvPr/>
            </p:nvSpPr>
            <p:spPr>
              <a:xfrm rot="16200000" flipH="1" flipV="1">
                <a:off x="1697833" y="-222335"/>
                <a:ext cx="158795" cy="578116"/>
              </a:xfrm>
              <a:prstGeom prst="triangle">
                <a:avLst>
                  <a:gd name="adj" fmla="val 100000"/>
                </a:avLst>
              </a:prstGeom>
              <a:solidFill>
                <a:srgbClr val="C55A11"/>
              </a:solidFill>
              <a:ln w="9525" cap="flat" cmpd="sng" algn="ctr">
                <a:noFill/>
                <a:prstDash val="solid"/>
                <a:round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5" name="자유형 64"/>
              <p:cNvSpPr/>
              <p:nvPr/>
            </p:nvSpPr>
            <p:spPr>
              <a:xfrm>
                <a:off x="-338249" y="-11055"/>
                <a:ext cx="2280640" cy="840095"/>
              </a:xfrm>
              <a:custGeom>
                <a:avLst/>
                <a:gdLst>
                  <a:gd name="T0" fmla="*/ 0 w 1436"/>
                  <a:gd name="T1" fmla="*/ 0 h 529"/>
                  <a:gd name="T2" fmla="*/ 1436 w 1436"/>
                  <a:gd name="T3" fmla="*/ 529 h 529"/>
                </a:gdLst>
                <a:ahLst/>
                <a:cxnLst/>
                <a:rect l="T0" t="T1" r="T2" b="T3"/>
                <a:pathLst>
                  <a:path w="1436" h="529">
                    <a:moveTo>
                      <a:pt x="1436" y="0"/>
                    </a:moveTo>
                    <a:lnTo>
                      <a:pt x="1064" y="529"/>
                    </a:lnTo>
                    <a:lnTo>
                      <a:pt x="39" y="525"/>
                    </a:lnTo>
                    <a:lnTo>
                      <a:pt x="0" y="4"/>
                    </a:ln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3F5378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66" name="자유형 65"/>
              <p:cNvSpPr/>
              <p:nvPr/>
            </p:nvSpPr>
            <p:spPr>
              <a:xfrm>
                <a:off x="-338249" y="144501"/>
                <a:ext cx="2404538" cy="435178"/>
              </a:xfrm>
              <a:custGeom>
                <a:avLst/>
                <a:gdLst>
                  <a:gd name="T0" fmla="*/ 0 w 1514"/>
                  <a:gd name="T1" fmla="*/ 0 h 274"/>
                  <a:gd name="T2" fmla="*/ 1514 w 1514"/>
                  <a:gd name="T3" fmla="*/ 274 h 274"/>
                </a:gdLst>
                <a:ahLst/>
                <a:cxnLst/>
                <a:rect l="T0" t="T1" r="T2" b="T3"/>
                <a:pathLst>
                  <a:path w="1514" h="274">
                    <a:moveTo>
                      <a:pt x="1514" y="0"/>
                    </a:moveTo>
                    <a:lnTo>
                      <a:pt x="1392" y="274"/>
                    </a:lnTo>
                    <a:lnTo>
                      <a:pt x="0" y="274"/>
                    </a:lnTo>
                    <a:lnTo>
                      <a:pt x="38" y="14"/>
                    </a:lnTo>
                    <a:lnTo>
                      <a:pt x="15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</a:ln>
            </p:spPr>
          </p:sp>
        </p:grpSp>
      </p:grpSp>
      <p:sp>
        <p:nvSpPr>
          <p:cNvPr id="67" name="TextBox 66"/>
          <p:cNvSpPr txBox="1"/>
          <p:nvPr/>
        </p:nvSpPr>
        <p:spPr>
          <a:xfrm>
            <a:off x="1481988" y="419265"/>
            <a:ext cx="1181323" cy="3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884776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6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바탕"/>
                <a:ea typeface="tvN 즐거운이야기 Bold"/>
              </a:rPr>
              <a:t>.</a:t>
            </a:r>
            <a:r>
              <a:rPr kumimoji="1" lang="ko-KR" altLang="en-US" sz="2400" b="0" i="0" dirty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커뮤니티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884" y="111170"/>
            <a:ext cx="2090780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24" tIns="91424" rIns="91424" bIns="91424" anchor="ctr">
            <a:noAutofit/>
          </a:bodyPr>
          <a:lstStyle/>
          <a:p>
            <a:pPr marL="0" lvl="0" indent="0" algn="l" defTabSz="884776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>
                <a:solidFill>
                  <a:srgbClr val="000000">
                    <a:alpha val="100000"/>
                  </a:srgbClr>
                </a:solidFill>
                <a:latin typeface="tvN 즐거운이야기 Bold"/>
                <a:ea typeface="tvN 즐거운이야기 Bold"/>
              </a:rPr>
              <a:t>스토리보드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82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392" y="4181600"/>
            <a:ext cx="5741768" cy="1188131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10. 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다이어그램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83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392" y="4181600"/>
            <a:ext cx="5741768" cy="1188131"/>
          </a:xfrm>
        </p:spPr>
        <p:txBody>
          <a:bodyPr>
            <a:normAutofit/>
          </a:bodyPr>
          <a:lstStyle/>
          <a:p>
            <a:r>
              <a:rPr lang="ko-KR" altLang="en-US" sz="6000" dirty="0" err="1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유스</a:t>
            </a:r>
            <a:r>
              <a:rPr lang="ko-KR" altLang="en-US" sz="6000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케</a:t>
            </a:r>
            <a:r>
              <a:rPr lang="ko-KR" altLang="en-US" sz="6000" dirty="0" err="1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이스</a:t>
            </a:r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다이어그램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3568" y="5085185"/>
            <a:ext cx="4536504" cy="792087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SzPct val="100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altLang="ko-KR" sz="48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</a:t>
            </a:r>
            <a:r>
              <a:rPr lang="en-US" altLang="ko-KR" sz="4800" dirty="0" err="1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Usecase</a:t>
            </a:r>
            <a:r>
              <a:rPr lang="en-US" altLang="ko-KR" sz="48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Diagram)</a:t>
            </a:r>
            <a:endParaRPr lang="ko-KR" altLang="en-US" sz="48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26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사용자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/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고객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r="73811"/>
          <a:stretch/>
        </p:blipFill>
        <p:spPr>
          <a:xfrm>
            <a:off x="1506269" y="1988426"/>
            <a:ext cx="714206" cy="125253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4" r="41120"/>
          <a:stretch/>
        </p:blipFill>
        <p:spPr>
          <a:xfrm>
            <a:off x="1536019" y="3645024"/>
            <a:ext cx="631417" cy="1252538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0" r="9021"/>
          <a:stretch/>
        </p:blipFill>
        <p:spPr>
          <a:xfrm>
            <a:off x="359352" y="1024334"/>
            <a:ext cx="540240" cy="1252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4413" y="3262439"/>
            <a:ext cx="11139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324412" y="4947025"/>
            <a:ext cx="11139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0486" y="2145335"/>
            <a:ext cx="111390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7504" y="3953899"/>
            <a:ext cx="111390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55776" y="2214156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139952" y="4437112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118749" y="1979548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취미컨설팅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39952" y="3275692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MyPage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02881" y="5085184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39952" y="5702286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MyPage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139952" y="1196752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37278" y="2029490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940152" y="724053"/>
            <a:ext cx="122413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답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991555" y="1388653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24128" y="3582092"/>
            <a:ext cx="156935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수강강좌관리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910884" y="3095235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쪽지함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956376" y="2029490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강의신청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화살표 연결선 13"/>
          <p:cNvCxnSpPr>
            <a:stCxn id="98" idx="2"/>
            <a:endCxn id="99" idx="0"/>
          </p:cNvCxnSpPr>
          <p:nvPr/>
        </p:nvCxnSpPr>
        <p:spPr>
          <a:xfrm>
            <a:off x="657437" y="2514667"/>
            <a:ext cx="7018" cy="143923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10" idx="2"/>
          </p:cNvCxnSpPr>
          <p:nvPr/>
        </p:nvCxnSpPr>
        <p:spPr>
          <a:xfrm flipV="1">
            <a:off x="2469101" y="2583488"/>
            <a:ext cx="643626" cy="88108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0" idx="3"/>
          </p:cNvCxnSpPr>
          <p:nvPr/>
        </p:nvCxnSpPr>
        <p:spPr>
          <a:xfrm flipV="1">
            <a:off x="3669678" y="1361093"/>
            <a:ext cx="489387" cy="10377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10" idx="3"/>
            <a:endCxn id="112" idx="1"/>
          </p:cNvCxnSpPr>
          <p:nvPr/>
        </p:nvCxnSpPr>
        <p:spPr>
          <a:xfrm flipV="1">
            <a:off x="3669678" y="2164214"/>
            <a:ext cx="449071" cy="23460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10" idx="3"/>
            <a:endCxn id="113" idx="1"/>
          </p:cNvCxnSpPr>
          <p:nvPr/>
        </p:nvCxnSpPr>
        <p:spPr>
          <a:xfrm>
            <a:off x="3669678" y="2398822"/>
            <a:ext cx="470274" cy="106153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/>
          <p:cNvCxnSpPr>
            <a:endCxn id="120" idx="1"/>
          </p:cNvCxnSpPr>
          <p:nvPr/>
        </p:nvCxnSpPr>
        <p:spPr>
          <a:xfrm flipV="1">
            <a:off x="5253854" y="908719"/>
            <a:ext cx="686298" cy="45237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/>
          <p:cNvCxnSpPr>
            <a:stCxn id="116" idx="3"/>
            <a:endCxn id="121" idx="1"/>
          </p:cNvCxnSpPr>
          <p:nvPr/>
        </p:nvCxnSpPr>
        <p:spPr>
          <a:xfrm>
            <a:off x="5253854" y="1381418"/>
            <a:ext cx="737701" cy="19190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254395" y="2610200"/>
            <a:ext cx="111390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취미검색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6" name="직선 화살표 연결선 285"/>
          <p:cNvCxnSpPr>
            <a:stCxn id="110" idx="3"/>
            <a:endCxn id="148" idx="1"/>
          </p:cNvCxnSpPr>
          <p:nvPr/>
        </p:nvCxnSpPr>
        <p:spPr>
          <a:xfrm>
            <a:off x="3669678" y="2398822"/>
            <a:ext cx="584717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12" idx="2"/>
          </p:cNvCxnSpPr>
          <p:nvPr/>
        </p:nvCxnSpPr>
        <p:spPr>
          <a:xfrm>
            <a:off x="4802825" y="2348880"/>
            <a:ext cx="0" cy="28803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48" idx="3"/>
            <a:endCxn id="119" idx="1"/>
          </p:cNvCxnSpPr>
          <p:nvPr/>
        </p:nvCxnSpPr>
        <p:spPr>
          <a:xfrm flipV="1">
            <a:off x="5368297" y="2214156"/>
            <a:ext cx="968981" cy="58071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19" idx="3"/>
            <a:endCxn id="124" idx="1"/>
          </p:cNvCxnSpPr>
          <p:nvPr/>
        </p:nvCxnSpPr>
        <p:spPr>
          <a:xfrm>
            <a:off x="7451180" y="2214156"/>
            <a:ext cx="505196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13" idx="3"/>
            <a:endCxn id="123" idx="1"/>
          </p:cNvCxnSpPr>
          <p:nvPr/>
        </p:nvCxnSpPr>
        <p:spPr>
          <a:xfrm flipV="1">
            <a:off x="5253854" y="3279901"/>
            <a:ext cx="657030" cy="18045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13" idx="3"/>
            <a:endCxn id="122" idx="1"/>
          </p:cNvCxnSpPr>
          <p:nvPr/>
        </p:nvCxnSpPr>
        <p:spPr>
          <a:xfrm>
            <a:off x="5253854" y="3460358"/>
            <a:ext cx="470274" cy="3064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13" idx="3"/>
            <a:endCxn id="119" idx="1"/>
          </p:cNvCxnSpPr>
          <p:nvPr/>
        </p:nvCxnSpPr>
        <p:spPr>
          <a:xfrm flipV="1">
            <a:off x="5253854" y="2214156"/>
            <a:ext cx="1083424" cy="124620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940152" y="4224783"/>
            <a:ext cx="122413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답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749829" y="4748802"/>
            <a:ext cx="16047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강좌후기관리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991555" y="5316357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쪽지함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991555" y="5886952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강좌관련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5749829" y="6417332"/>
            <a:ext cx="16047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선생님페이지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632340" y="5669011"/>
            <a:ext cx="132992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수강생관리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740352" y="6165304"/>
            <a:ext cx="111390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8" name="직선 화살표 연결선 127"/>
          <p:cNvCxnSpPr>
            <a:stCxn id="99" idx="3"/>
            <a:endCxn id="4" idx="2"/>
          </p:cNvCxnSpPr>
          <p:nvPr/>
        </p:nvCxnSpPr>
        <p:spPr>
          <a:xfrm flipV="1">
            <a:off x="1221406" y="3631771"/>
            <a:ext cx="659958" cy="50679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99" idx="3"/>
            <a:endCxn id="97" idx="0"/>
          </p:cNvCxnSpPr>
          <p:nvPr/>
        </p:nvCxnSpPr>
        <p:spPr>
          <a:xfrm>
            <a:off x="1221406" y="4138565"/>
            <a:ext cx="659957" cy="80846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97" idx="3"/>
            <a:endCxn id="114" idx="1"/>
          </p:cNvCxnSpPr>
          <p:nvPr/>
        </p:nvCxnSpPr>
        <p:spPr>
          <a:xfrm>
            <a:off x="2438314" y="5131691"/>
            <a:ext cx="364567" cy="13815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4" idx="3"/>
            <a:endCxn id="111" idx="1"/>
          </p:cNvCxnSpPr>
          <p:nvPr/>
        </p:nvCxnSpPr>
        <p:spPr>
          <a:xfrm flipV="1">
            <a:off x="3916783" y="4621778"/>
            <a:ext cx="223169" cy="64807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14" idx="3"/>
            <a:endCxn id="115" idx="1"/>
          </p:cNvCxnSpPr>
          <p:nvPr/>
        </p:nvCxnSpPr>
        <p:spPr>
          <a:xfrm>
            <a:off x="3916783" y="5269850"/>
            <a:ext cx="223169" cy="61710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stCxn id="111" idx="3"/>
            <a:endCxn id="179" idx="1"/>
          </p:cNvCxnSpPr>
          <p:nvPr/>
        </p:nvCxnSpPr>
        <p:spPr>
          <a:xfrm flipV="1">
            <a:off x="5253854" y="4409449"/>
            <a:ext cx="686298" cy="2123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111" idx="3"/>
            <a:endCxn id="180" idx="1"/>
          </p:cNvCxnSpPr>
          <p:nvPr/>
        </p:nvCxnSpPr>
        <p:spPr>
          <a:xfrm>
            <a:off x="5253854" y="4621778"/>
            <a:ext cx="495975" cy="31169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15" idx="3"/>
            <a:endCxn id="181" idx="1"/>
          </p:cNvCxnSpPr>
          <p:nvPr/>
        </p:nvCxnSpPr>
        <p:spPr>
          <a:xfrm flipV="1">
            <a:off x="5253854" y="5501023"/>
            <a:ext cx="737701" cy="3859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15" idx="3"/>
            <a:endCxn id="182" idx="1"/>
          </p:cNvCxnSpPr>
          <p:nvPr/>
        </p:nvCxnSpPr>
        <p:spPr>
          <a:xfrm>
            <a:off x="5253854" y="5886952"/>
            <a:ext cx="737701" cy="18466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115" idx="3"/>
            <a:endCxn id="183" idx="1"/>
          </p:cNvCxnSpPr>
          <p:nvPr/>
        </p:nvCxnSpPr>
        <p:spPr>
          <a:xfrm>
            <a:off x="5253854" y="5886952"/>
            <a:ext cx="495975" cy="7150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82" idx="3"/>
            <a:endCxn id="184" idx="1"/>
          </p:cNvCxnSpPr>
          <p:nvPr/>
        </p:nvCxnSpPr>
        <p:spPr>
          <a:xfrm flipV="1">
            <a:off x="7105457" y="5853677"/>
            <a:ext cx="526883" cy="21794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82" idx="3"/>
            <a:endCxn id="185" idx="1"/>
          </p:cNvCxnSpPr>
          <p:nvPr/>
        </p:nvCxnSpPr>
        <p:spPr>
          <a:xfrm>
            <a:off x="7105457" y="6071618"/>
            <a:ext cx="634895" cy="27835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2716692" y="3855451"/>
            <a:ext cx="136815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사용자인증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5" name="직선 화살표 연결선 164"/>
          <p:cNvCxnSpPr>
            <a:stCxn id="110" idx="2"/>
            <a:endCxn id="288" idx="0"/>
          </p:cNvCxnSpPr>
          <p:nvPr/>
        </p:nvCxnSpPr>
        <p:spPr>
          <a:xfrm>
            <a:off x="3112727" y="2583488"/>
            <a:ext cx="288041" cy="127196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14" idx="0"/>
            <a:endCxn id="288" idx="2"/>
          </p:cNvCxnSpPr>
          <p:nvPr/>
        </p:nvCxnSpPr>
        <p:spPr>
          <a:xfrm flipV="1">
            <a:off x="3359832" y="4224783"/>
            <a:ext cx="40936" cy="860401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usecase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3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altLang="ko-KR" sz="2800" dirty="0" err="1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usecase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4" r="41120"/>
          <a:stretch/>
        </p:blipFill>
        <p:spPr>
          <a:xfrm>
            <a:off x="561192" y="2263298"/>
            <a:ext cx="631417" cy="1252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641" y="3464567"/>
            <a:ext cx="11139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06170" y="587608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신고관리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530106" y="1340768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506981" y="4044889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16428" y="256490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23872" y="4442450"/>
            <a:ext cx="1080120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카테고리관리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98458" y="1553838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강좌조회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98458" y="980728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강좌삭제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98458" y="220486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회원삭제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98458" y="284364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698458" y="3707740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취미등록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698458" y="436510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698458" y="5003884"/>
            <a:ext cx="111390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취미삭제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화살표 연결선 18"/>
          <p:cNvCxnSpPr>
            <a:stCxn id="4" idx="3"/>
            <a:endCxn id="116" idx="1"/>
          </p:cNvCxnSpPr>
          <p:nvPr/>
        </p:nvCxnSpPr>
        <p:spPr>
          <a:xfrm flipV="1">
            <a:off x="1456543" y="1525434"/>
            <a:ext cx="2073563" cy="2123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2" name="직선 화살표 연결선 21"/>
          <p:cNvCxnSpPr>
            <a:stCxn id="4" idx="3"/>
            <a:endCxn id="73" idx="1"/>
          </p:cNvCxnSpPr>
          <p:nvPr/>
        </p:nvCxnSpPr>
        <p:spPr>
          <a:xfrm flipV="1">
            <a:off x="1456543" y="2749570"/>
            <a:ext cx="2059885" cy="899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4" name="직선 화살표 연결선 23"/>
          <p:cNvCxnSpPr>
            <a:stCxn id="4" idx="3"/>
            <a:endCxn id="148" idx="1"/>
          </p:cNvCxnSpPr>
          <p:nvPr/>
        </p:nvCxnSpPr>
        <p:spPr>
          <a:xfrm>
            <a:off x="1456543" y="3649233"/>
            <a:ext cx="2050438" cy="580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9" name="직선 화살표 연결선 28"/>
          <p:cNvCxnSpPr>
            <a:stCxn id="116" idx="3"/>
            <a:endCxn id="81" idx="1"/>
          </p:cNvCxnSpPr>
          <p:nvPr/>
        </p:nvCxnSpPr>
        <p:spPr>
          <a:xfrm flipV="1">
            <a:off x="4644008" y="1165394"/>
            <a:ext cx="205445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56" name="직선 화살표 연결선 255"/>
          <p:cNvCxnSpPr>
            <a:stCxn id="116" idx="3"/>
            <a:endCxn id="80" idx="1"/>
          </p:cNvCxnSpPr>
          <p:nvPr/>
        </p:nvCxnSpPr>
        <p:spPr>
          <a:xfrm>
            <a:off x="4644008" y="1525434"/>
            <a:ext cx="2054450" cy="213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58" name="직선 화살표 연결선 257"/>
          <p:cNvCxnSpPr>
            <a:stCxn id="73" idx="3"/>
            <a:endCxn id="82" idx="1"/>
          </p:cNvCxnSpPr>
          <p:nvPr/>
        </p:nvCxnSpPr>
        <p:spPr>
          <a:xfrm flipV="1">
            <a:off x="4630330" y="2389530"/>
            <a:ext cx="206812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0" name="직선 화살표 연결선 259"/>
          <p:cNvCxnSpPr>
            <a:stCxn id="73" idx="3"/>
            <a:endCxn id="83" idx="1"/>
          </p:cNvCxnSpPr>
          <p:nvPr/>
        </p:nvCxnSpPr>
        <p:spPr>
          <a:xfrm>
            <a:off x="4630330" y="2749570"/>
            <a:ext cx="2068128" cy="278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2" name="직선 화살표 연결선 261"/>
          <p:cNvCxnSpPr>
            <a:stCxn id="148" idx="3"/>
            <a:endCxn id="84" idx="1"/>
          </p:cNvCxnSpPr>
          <p:nvPr/>
        </p:nvCxnSpPr>
        <p:spPr>
          <a:xfrm flipV="1">
            <a:off x="4620883" y="3892406"/>
            <a:ext cx="2077575" cy="337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4" name="직선 화살표 연결선 263"/>
          <p:cNvCxnSpPr>
            <a:stCxn id="148" idx="3"/>
            <a:endCxn id="85" idx="1"/>
          </p:cNvCxnSpPr>
          <p:nvPr/>
        </p:nvCxnSpPr>
        <p:spPr>
          <a:xfrm>
            <a:off x="4620883" y="4229555"/>
            <a:ext cx="2077575" cy="320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6" name="직선 화살표 연결선 265"/>
          <p:cNvCxnSpPr>
            <a:stCxn id="148" idx="3"/>
            <a:endCxn id="86" idx="1"/>
          </p:cNvCxnSpPr>
          <p:nvPr/>
        </p:nvCxnSpPr>
        <p:spPr>
          <a:xfrm>
            <a:off x="4620883" y="4229555"/>
            <a:ext cx="2077575" cy="958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8" name="직선 화살표 연결선 267"/>
          <p:cNvCxnSpPr>
            <a:stCxn id="4" idx="3"/>
            <a:endCxn id="113" idx="1"/>
          </p:cNvCxnSpPr>
          <p:nvPr/>
        </p:nvCxnSpPr>
        <p:spPr>
          <a:xfrm>
            <a:off x="1456543" y="3649233"/>
            <a:ext cx="2649627" cy="2411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30" name="Shape 189"/>
          <p:cNvSpPr txBox="1">
            <a:spLocks/>
          </p:cNvSpPr>
          <p:nvPr/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사용자</a:t>
            </a:r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/</a:t>
            </a:r>
            <a:r>
              <a:rPr lang="ko-KR" alt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관리자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2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86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392" y="4181600"/>
            <a:ext cx="5741768" cy="1188131"/>
          </a:xfrm>
        </p:spPr>
        <p:txBody>
          <a:bodyPr>
            <a:norm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클래스 다이어그램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3568" y="5085185"/>
            <a:ext cx="4536504" cy="792087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SzPct val="100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altLang="ko-KR" sz="48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(Class Diagram)</a:t>
            </a:r>
            <a:endParaRPr lang="ko-KR" altLang="en-US" sz="48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1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클래스 연관도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31472"/>
              </p:ext>
            </p:extLst>
          </p:nvPr>
        </p:nvGraphicFramePr>
        <p:xfrm>
          <a:off x="4932040" y="2824149"/>
          <a:ext cx="1181096" cy="769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096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Student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학생정보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33057"/>
              </p:ext>
            </p:extLst>
          </p:nvPr>
        </p:nvGraphicFramePr>
        <p:xfrm>
          <a:off x="4932040" y="3756772"/>
          <a:ext cx="1181096" cy="769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096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Teacher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강사정보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31730"/>
              </p:ext>
            </p:extLst>
          </p:nvPr>
        </p:nvGraphicFramePr>
        <p:xfrm>
          <a:off x="6842252" y="1484784"/>
          <a:ext cx="1186132" cy="7699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6132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Letter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쪽지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977259"/>
              </p:ext>
            </p:extLst>
          </p:nvPr>
        </p:nvGraphicFramePr>
        <p:xfrm>
          <a:off x="3995936" y="5841268"/>
          <a:ext cx="1296144" cy="8280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144"/>
              </a:tblGrid>
              <a:tr h="393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Cart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34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장바구니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48521"/>
              </p:ext>
            </p:extLst>
          </p:nvPr>
        </p:nvGraphicFramePr>
        <p:xfrm>
          <a:off x="1061532" y="1772816"/>
          <a:ext cx="2095057" cy="769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057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StudyProcess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강좌관리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15360"/>
              </p:ext>
            </p:extLst>
          </p:nvPr>
        </p:nvGraphicFramePr>
        <p:xfrm>
          <a:off x="395536" y="5661248"/>
          <a:ext cx="2088232" cy="7699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232"/>
              </a:tblGrid>
              <a:tr h="14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취미카테고리검색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86358"/>
              </p:ext>
            </p:extLst>
          </p:nvPr>
        </p:nvGraphicFramePr>
        <p:xfrm>
          <a:off x="658623" y="4653136"/>
          <a:ext cx="1850689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0689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Consulting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취미추천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10153"/>
              </p:ext>
            </p:extLst>
          </p:nvPr>
        </p:nvGraphicFramePr>
        <p:xfrm>
          <a:off x="6349047" y="5733256"/>
          <a:ext cx="2327409" cy="769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27409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Class_Management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강좌관리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32104"/>
              </p:ext>
            </p:extLst>
          </p:nvPr>
        </p:nvGraphicFramePr>
        <p:xfrm>
          <a:off x="539552" y="3163134"/>
          <a:ext cx="2592287" cy="769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2287"/>
              </a:tblGrid>
              <a:tr h="14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Student_Management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강좌수강생관리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270716"/>
              </p:ext>
            </p:extLst>
          </p:nvPr>
        </p:nvGraphicFramePr>
        <p:xfrm>
          <a:off x="6588225" y="2399085"/>
          <a:ext cx="1713526" cy="7699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3526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BoardQna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Q&amp;A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44189"/>
              </p:ext>
            </p:extLst>
          </p:nvPr>
        </p:nvGraphicFramePr>
        <p:xfrm>
          <a:off x="6588225" y="3284984"/>
          <a:ext cx="1713526" cy="7699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3526"/>
              </a:tblGrid>
              <a:tr h="14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Hobbyin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취미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5" name="표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56747"/>
              </p:ext>
            </p:extLst>
          </p:nvPr>
        </p:nvGraphicFramePr>
        <p:xfrm>
          <a:off x="3606928" y="3450418"/>
          <a:ext cx="1181096" cy="7699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1096"/>
              </a:tblGrid>
              <a:tr h="179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Class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강좌정보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67352"/>
              </p:ext>
            </p:extLst>
          </p:nvPr>
        </p:nvGraphicFramePr>
        <p:xfrm>
          <a:off x="3851920" y="1238886"/>
          <a:ext cx="1440160" cy="769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</a:tblGrid>
              <a:tr h="228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Review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남기기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06632"/>
              </p:ext>
            </p:extLst>
          </p:nvPr>
        </p:nvGraphicFramePr>
        <p:xfrm>
          <a:off x="6660232" y="4891326"/>
          <a:ext cx="1800200" cy="769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200"/>
              </a:tblGrid>
              <a:tr h="301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Teacher_Page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404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강사페이지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1" name="꺾인 연결선 270"/>
          <p:cNvCxnSpPr>
            <a:stCxn id="130" idx="2"/>
            <a:endCxn id="126" idx="0"/>
          </p:cNvCxnSpPr>
          <p:nvPr/>
        </p:nvCxnSpPr>
        <p:spPr>
          <a:xfrm rot="5400000">
            <a:off x="1349791" y="4167232"/>
            <a:ext cx="720080" cy="25172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꺾인 연결선 272"/>
          <p:cNvCxnSpPr>
            <a:endCxn id="126" idx="3"/>
          </p:cNvCxnSpPr>
          <p:nvPr/>
        </p:nvCxnSpPr>
        <p:spPr>
          <a:xfrm rot="10800000" flipV="1">
            <a:off x="2509312" y="4221088"/>
            <a:ext cx="1702648" cy="797808"/>
          </a:xfrm>
          <a:prstGeom prst="bentConnector3">
            <a:avLst>
              <a:gd name="adj1" fmla="val 25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꺾인 연결선 277"/>
          <p:cNvCxnSpPr>
            <a:endCxn id="125" idx="3"/>
          </p:cNvCxnSpPr>
          <p:nvPr/>
        </p:nvCxnSpPr>
        <p:spPr>
          <a:xfrm rot="10800000" flipV="1">
            <a:off x="2483768" y="5018895"/>
            <a:ext cx="1728192" cy="10273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endCxn id="117" idx="0"/>
          </p:cNvCxnSpPr>
          <p:nvPr/>
        </p:nvCxnSpPr>
        <p:spPr>
          <a:xfrm rot="16200000" flipH="1">
            <a:off x="3836778" y="5034037"/>
            <a:ext cx="822373" cy="7920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꺾인 연결선 303"/>
          <p:cNvCxnSpPr/>
          <p:nvPr/>
        </p:nvCxnSpPr>
        <p:spPr>
          <a:xfrm>
            <a:off x="6084168" y="4270930"/>
            <a:ext cx="1476164" cy="59823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꺾인 연결선 309"/>
          <p:cNvCxnSpPr>
            <a:stCxn id="108" idx="2"/>
            <a:endCxn id="129" idx="1"/>
          </p:cNvCxnSpPr>
          <p:nvPr/>
        </p:nvCxnSpPr>
        <p:spPr>
          <a:xfrm rot="16200000" flipH="1">
            <a:off x="5140056" y="4909225"/>
            <a:ext cx="1591523" cy="8264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꺾인 연결선 313"/>
          <p:cNvCxnSpPr>
            <a:endCxn id="130" idx="0"/>
          </p:cNvCxnSpPr>
          <p:nvPr/>
        </p:nvCxnSpPr>
        <p:spPr>
          <a:xfrm rot="10800000">
            <a:off x="1835696" y="3163134"/>
            <a:ext cx="3096345" cy="49842"/>
          </a:xfrm>
          <a:prstGeom prst="bentConnector4">
            <a:avLst>
              <a:gd name="adj1" fmla="val 29070"/>
              <a:gd name="adj2" fmla="val 5586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 315"/>
          <p:cNvCxnSpPr>
            <a:endCxn id="133" idx="1"/>
          </p:cNvCxnSpPr>
          <p:nvPr/>
        </p:nvCxnSpPr>
        <p:spPr>
          <a:xfrm>
            <a:off x="6084168" y="3188055"/>
            <a:ext cx="504057" cy="48189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endCxn id="133" idx="1"/>
          </p:cNvCxnSpPr>
          <p:nvPr/>
        </p:nvCxnSpPr>
        <p:spPr>
          <a:xfrm flipV="1">
            <a:off x="6084168" y="3669945"/>
            <a:ext cx="504057" cy="47913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endCxn id="109" idx="1"/>
          </p:cNvCxnSpPr>
          <p:nvPr/>
        </p:nvCxnSpPr>
        <p:spPr>
          <a:xfrm rot="5400000" flipH="1" flipV="1">
            <a:off x="5917608" y="2288333"/>
            <a:ext cx="1343232" cy="50605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endCxn id="130" idx="3"/>
          </p:cNvCxnSpPr>
          <p:nvPr/>
        </p:nvCxnSpPr>
        <p:spPr>
          <a:xfrm rot="10800000">
            <a:off x="3131840" y="3548096"/>
            <a:ext cx="504057" cy="24094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endCxn id="118" idx="3"/>
          </p:cNvCxnSpPr>
          <p:nvPr/>
        </p:nvCxnSpPr>
        <p:spPr>
          <a:xfrm rot="16200000" flipV="1">
            <a:off x="3066666" y="2247701"/>
            <a:ext cx="1271223" cy="10913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endCxn id="137" idx="2"/>
          </p:cNvCxnSpPr>
          <p:nvPr/>
        </p:nvCxnSpPr>
        <p:spPr>
          <a:xfrm rot="5400000" flipH="1" flipV="1">
            <a:off x="3699886" y="2556887"/>
            <a:ext cx="1420192" cy="32403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endCxn id="137" idx="3"/>
          </p:cNvCxnSpPr>
          <p:nvPr/>
        </p:nvCxnSpPr>
        <p:spPr>
          <a:xfrm rot="16200000" flipV="1">
            <a:off x="4822564" y="2093364"/>
            <a:ext cx="1169541" cy="2305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꺾인 연결선 1023"/>
          <p:cNvCxnSpPr>
            <a:endCxn id="132" idx="1"/>
          </p:cNvCxnSpPr>
          <p:nvPr/>
        </p:nvCxnSpPr>
        <p:spPr>
          <a:xfrm rot="5400000" flipH="1" flipV="1">
            <a:off x="5779693" y="3340549"/>
            <a:ext cx="1365034" cy="2520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3" name="꺾인 연결선 1032"/>
          <p:cNvCxnSpPr>
            <a:endCxn id="130" idx="1"/>
          </p:cNvCxnSpPr>
          <p:nvPr/>
        </p:nvCxnSpPr>
        <p:spPr>
          <a:xfrm rot="10800000">
            <a:off x="539552" y="3548095"/>
            <a:ext cx="4983036" cy="1021950"/>
          </a:xfrm>
          <a:prstGeom prst="bentConnector3">
            <a:avLst>
              <a:gd name="adj1" fmla="val 10458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01416"/>
              </p:ext>
            </p:extLst>
          </p:nvPr>
        </p:nvGraphicFramePr>
        <p:xfrm>
          <a:off x="6984269" y="188640"/>
          <a:ext cx="1260139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0139"/>
              </a:tblGrid>
              <a:tr h="23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클래스명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  <a:tr h="282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 기능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16865"/>
              </p:ext>
            </p:extLst>
          </p:nvPr>
        </p:nvGraphicFramePr>
        <p:xfrm>
          <a:off x="8316416" y="171480"/>
          <a:ext cx="6627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782"/>
              </a:tblGrid>
              <a:tr h="25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5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5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강좌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5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0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admin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122" name="Picture 2" descr="C:\Users\안해정\Desktop\project_adm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71" y="1016129"/>
            <a:ext cx="7878287" cy="566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2596" y="1016129"/>
            <a:ext cx="2412871" cy="205274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47558" y="980115"/>
            <a:ext cx="5546002" cy="237685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32288" y="3662374"/>
            <a:ext cx="2000492" cy="153126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26672" y="5684560"/>
            <a:ext cx="1906107" cy="1093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9371" y="3030592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2779" y="826226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00983" y="3465013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5035" y="5445728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7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안해정\Desktop\project_log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7" y="836064"/>
            <a:ext cx="8751159" cy="58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927" y="1397071"/>
            <a:ext cx="2750539" cy="153126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11544" y="1289032"/>
            <a:ext cx="3205157" cy="201672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73799" y="3665890"/>
            <a:ext cx="4715254" cy="10803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81473" y="5239509"/>
            <a:ext cx="5151631" cy="153126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회원가입 </a:t>
            </a: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&amp; </a:t>
            </a: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로그인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365" y="1140508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19584" y="1052142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0983" y="3465013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3044" y="5085620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4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4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868144" y="1340768"/>
            <a:ext cx="2880320" cy="53217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3" y="332656"/>
            <a:ext cx="3916863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07504" y="226297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주제선정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03263" y="332656"/>
            <a:ext cx="2347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취미가 무엇인가요</a:t>
            </a:r>
            <a:r>
              <a:rPr lang="en-US" altLang="ko-KR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en-US" altLang="ko-KR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8498" y="1628800"/>
            <a:ext cx="2619627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조사에 따르면 사람들이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여가활동을 하는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주된 목적은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즐거움을 위한 것이다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물론 이와 더불어 심리적인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안정을 얻기 위해서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여가활동을 하기도 한다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사람들의 여가생활에 대한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만족도를 보면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절반 이상이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만족스러운 여가생활을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보내는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것을 알 수 있는데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여가활동을 통해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 삶의 만족도를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높였다고 볼 수 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23528" y="1340768"/>
            <a:ext cx="5328592" cy="2572038"/>
            <a:chOff x="395536" y="1921478"/>
            <a:chExt cx="5328592" cy="257203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95536" y="1921478"/>
              <a:ext cx="5328592" cy="2572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50" b="99580" l="185" r="985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" r="1100"/>
            <a:stretch/>
          </p:blipFill>
          <p:spPr>
            <a:xfrm>
              <a:off x="683568" y="2137502"/>
              <a:ext cx="4793064" cy="2144760"/>
            </a:xfrm>
            <a:prstGeom prst="rect">
              <a:avLst/>
            </a:prstGeom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395536" y="4090482"/>
            <a:ext cx="5328592" cy="25720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62" b="92023" l="550" r="97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12" b="7979"/>
          <a:stretch/>
        </p:blipFill>
        <p:spPr>
          <a:xfrm>
            <a:off x="598860" y="4310538"/>
            <a:ext cx="4805764" cy="21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학생 </a:t>
            </a:r>
            <a:r>
              <a:rPr lang="ko-KR" altLang="en-US" sz="2800" dirty="0" err="1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마이페이지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8194" name="Picture 2" descr="C:\Users\안해정\Desktop\project_studen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r="18593" b="23318"/>
          <a:stretch/>
        </p:blipFill>
        <p:spPr bwMode="auto">
          <a:xfrm>
            <a:off x="322465" y="1484928"/>
            <a:ext cx="8728311" cy="500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안해정\Desktop\project_student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1" t="32530" b="22123"/>
          <a:stretch/>
        </p:blipFill>
        <p:spPr bwMode="auto">
          <a:xfrm>
            <a:off x="7381014" y="90839"/>
            <a:ext cx="16781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안해정\Desktop\project_student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7" r="90517"/>
          <a:stretch/>
        </p:blipFill>
        <p:spPr bwMode="auto">
          <a:xfrm>
            <a:off x="6485117" y="90839"/>
            <a:ext cx="865001" cy="29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2465" y="4185273"/>
            <a:ext cx="180066" cy="23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1160" y="1577029"/>
            <a:ext cx="1613852" cy="167190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42967" y="1468613"/>
            <a:ext cx="4105566" cy="228450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8543" y="3789130"/>
            <a:ext cx="7681545" cy="72026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6583" y="4682804"/>
            <a:ext cx="8412581" cy="173452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1611" y="1314724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5388" y="1262056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8609" y="3517366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622" y="4597756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4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선생님 </a:t>
            </a:r>
            <a:r>
              <a:rPr lang="ko-KR" altLang="en-US" sz="2800" dirty="0" err="1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마이페이지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9218" name="Picture 2" descr="C:\Users\안해정\Desktop\project_teacher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r="8059" b="37426"/>
          <a:stretch/>
        </p:blipFill>
        <p:spPr bwMode="auto">
          <a:xfrm>
            <a:off x="1460711" y="980116"/>
            <a:ext cx="5649178" cy="42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안해정\Desktop\project_teacher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t="47820" r="82137" b="33620"/>
          <a:stretch/>
        </p:blipFill>
        <p:spPr bwMode="auto">
          <a:xfrm>
            <a:off x="7278841" y="699178"/>
            <a:ext cx="1596231" cy="122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845324" y="4617429"/>
            <a:ext cx="323292" cy="170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안해정\Desktop\project_teacher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5" t="54351" b="24528"/>
          <a:stretch/>
        </p:blipFill>
        <p:spPr bwMode="auto">
          <a:xfrm>
            <a:off x="7278841" y="1999397"/>
            <a:ext cx="1614719" cy="235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안해정\Desktop\project_teacher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t="71622" r="27301" b="8676"/>
          <a:stretch/>
        </p:blipFill>
        <p:spPr bwMode="auto">
          <a:xfrm>
            <a:off x="2271673" y="5234732"/>
            <a:ext cx="4573651" cy="155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안해정\Desktop\project_teacher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6079" r="64630" b="78702"/>
          <a:stretch/>
        </p:blipFill>
        <p:spPr bwMode="auto">
          <a:xfrm>
            <a:off x="148761" y="1480895"/>
            <a:ext cx="1161715" cy="11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9842" y="1433541"/>
            <a:ext cx="1239551" cy="116715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17239" y="936863"/>
            <a:ext cx="5135476" cy="238409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66629" y="3681091"/>
            <a:ext cx="5743260" cy="155364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71124" y="5337689"/>
            <a:ext cx="4474199" cy="133248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53679" y="1173118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84711" y="716507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6263" y="3429000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9909" y="5282497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2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취미검색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4492" y="1936269"/>
            <a:ext cx="6553773" cy="3473445"/>
            <a:chOff x="466518" y="998067"/>
            <a:chExt cx="5798093" cy="2946612"/>
          </a:xfrm>
        </p:grpSpPr>
        <p:pic>
          <p:nvPicPr>
            <p:cNvPr id="10242" name="Picture 2" descr="C:\Users\안해정\Desktop\project_search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28" b="45687"/>
            <a:stretch/>
          </p:blipFill>
          <p:spPr bwMode="auto">
            <a:xfrm>
              <a:off x="466518" y="998067"/>
              <a:ext cx="5296329" cy="294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139844" y="2312597"/>
              <a:ext cx="2124767" cy="1632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 descr="C:\Users\안해정\Desktop\project_search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9" t="25870"/>
          <a:stretch/>
        </p:blipFill>
        <p:spPr bwMode="auto">
          <a:xfrm>
            <a:off x="6768793" y="1880441"/>
            <a:ext cx="2153539" cy="43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42508" y="2001085"/>
            <a:ext cx="1936017" cy="167190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75217" y="2001085"/>
            <a:ext cx="2192925" cy="121183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03839" y="3762484"/>
            <a:ext cx="1242733" cy="68528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89044" y="4600170"/>
            <a:ext cx="1257528" cy="8095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1369" y="1772562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6669" y="1726552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6979" y="3920890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3904" y="4851053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6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취미컨설팅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1266" name="Picture 2" descr="C:\Users\안해정\Desktop\project_consult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5" y="1016129"/>
            <a:ext cx="8326720" cy="571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86453" y="1116110"/>
            <a:ext cx="2881040" cy="221943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17321" y="1116110"/>
            <a:ext cx="3179446" cy="202478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20237" y="3789130"/>
            <a:ext cx="2516400" cy="101239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48844" y="5715543"/>
            <a:ext cx="2595832" cy="101324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0505" y="980114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82144" y="962221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35125" y="3564680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5792" y="5445728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7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70232" y="-12144"/>
            <a:ext cx="4598216" cy="920863"/>
            <a:chOff x="-379376" y="-1338023"/>
            <a:chExt cx="3976853" cy="841640"/>
          </a:xfrm>
        </p:grpSpPr>
        <p:sp>
          <p:nvSpPr>
            <p:cNvPr id="103" name="평행 사변형 3"/>
            <p:cNvSpPr/>
            <p:nvPr/>
          </p:nvSpPr>
          <p:spPr>
            <a:xfrm flipH="1" flipV="1">
              <a:off x="736172" y="-945071"/>
              <a:ext cx="2861305" cy="434591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-379376" y="-1338023"/>
              <a:ext cx="2407168" cy="841640"/>
              <a:chOff x="-379376" y="-27384"/>
              <a:chExt cx="3295192" cy="1152128"/>
            </a:xfrm>
          </p:grpSpPr>
          <p:sp>
            <p:nvSpPr>
              <p:cNvPr id="105" name="이등변 삼각형 104"/>
              <p:cNvSpPr/>
              <p:nvPr/>
            </p:nvSpPr>
            <p:spPr>
              <a:xfrm rot="16200000" flipH="1" flipV="1">
                <a:off x="2411760" y="-315416"/>
                <a:ext cx="216024" cy="792088"/>
              </a:xfrm>
              <a:prstGeom prst="triangle">
                <a:avLst>
                  <a:gd name="adj" fmla="val 10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사다리꼴 2"/>
              <p:cNvSpPr/>
              <p:nvPr/>
            </p:nvSpPr>
            <p:spPr>
              <a:xfrm flipH="1" flipV="1">
                <a:off x="-379375" y="-27384"/>
                <a:ext cx="3124773" cy="1152128"/>
              </a:xfrm>
              <a:custGeom>
                <a:avLst/>
                <a:gdLst>
                  <a:gd name="connsiteX0" fmla="*/ 0 w 3059832"/>
                  <a:gd name="connsiteY0" fmla="*/ 1512168 h 1512168"/>
                  <a:gd name="connsiteX1" fmla="*/ 771448 w 3059832"/>
                  <a:gd name="connsiteY1" fmla="*/ 0 h 1512168"/>
                  <a:gd name="connsiteX2" fmla="*/ 2288384 w 3059832"/>
                  <a:gd name="connsiteY2" fmla="*/ 0 h 1512168"/>
                  <a:gd name="connsiteX3" fmla="*/ 3059832 w 3059832"/>
                  <a:gd name="connsiteY3" fmla="*/ 1512168 h 1512168"/>
                  <a:gd name="connsiteX4" fmla="*/ 0 w 3059832"/>
                  <a:gd name="connsiteY4" fmla="*/ 1512168 h 1512168"/>
                  <a:gd name="connsiteX0" fmla="*/ 0 w 3283115"/>
                  <a:gd name="connsiteY0" fmla="*/ 1363312 h 1512168"/>
                  <a:gd name="connsiteX1" fmla="*/ 994731 w 3283115"/>
                  <a:gd name="connsiteY1" fmla="*/ 0 h 1512168"/>
                  <a:gd name="connsiteX2" fmla="*/ 2511667 w 3283115"/>
                  <a:gd name="connsiteY2" fmla="*/ 0 h 1512168"/>
                  <a:gd name="connsiteX3" fmla="*/ 3283115 w 3283115"/>
                  <a:gd name="connsiteY3" fmla="*/ 1512168 h 1512168"/>
                  <a:gd name="connsiteX4" fmla="*/ 0 w 3283115"/>
                  <a:gd name="connsiteY4" fmla="*/ 1363312 h 1512168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2511667 w 3219320"/>
                  <a:gd name="connsiteY2" fmla="*/ 0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63312 h 1363312"/>
                  <a:gd name="connsiteX1" fmla="*/ 994731 w 3219320"/>
                  <a:gd name="connsiteY1" fmla="*/ 0 h 1363312"/>
                  <a:gd name="connsiteX2" fmla="*/ 3132201 w 3219320"/>
                  <a:gd name="connsiteY2" fmla="*/ 21265 h 1363312"/>
                  <a:gd name="connsiteX3" fmla="*/ 3219320 w 3219320"/>
                  <a:gd name="connsiteY3" fmla="*/ 1352680 h 1363312"/>
                  <a:gd name="connsiteX4" fmla="*/ 0 w 3219320"/>
                  <a:gd name="connsiteY4" fmla="*/ 1363312 h 1363312"/>
                  <a:gd name="connsiteX0" fmla="*/ 0 w 3219320"/>
                  <a:gd name="connsiteY0" fmla="*/ 1350675 h 1350675"/>
                  <a:gd name="connsiteX1" fmla="*/ 832853 w 3219320"/>
                  <a:gd name="connsiteY1" fmla="*/ 0 h 1350675"/>
                  <a:gd name="connsiteX2" fmla="*/ 3132201 w 3219320"/>
                  <a:gd name="connsiteY2" fmla="*/ 8628 h 1350675"/>
                  <a:gd name="connsiteX3" fmla="*/ 3219320 w 3219320"/>
                  <a:gd name="connsiteY3" fmla="*/ 1340043 h 1350675"/>
                  <a:gd name="connsiteX4" fmla="*/ 0 w 3219320"/>
                  <a:gd name="connsiteY4" fmla="*/ 1350675 h 135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9320" h="1350675">
                    <a:moveTo>
                      <a:pt x="0" y="1350675"/>
                    </a:moveTo>
                    <a:lnTo>
                      <a:pt x="832853" y="0"/>
                    </a:lnTo>
                    <a:lnTo>
                      <a:pt x="3132201" y="8628"/>
                    </a:lnTo>
                    <a:lnTo>
                      <a:pt x="3219320" y="1340043"/>
                    </a:lnTo>
                    <a:lnTo>
                      <a:pt x="0" y="1350675"/>
                    </a:lnTo>
                    <a:close/>
                  </a:path>
                </a:pathLst>
              </a:custGeom>
              <a:solidFill>
                <a:srgbClr val="3F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3"/>
              <p:cNvSpPr/>
              <p:nvPr/>
            </p:nvSpPr>
            <p:spPr>
              <a:xfrm flipH="1" flipV="1">
                <a:off x="-379376" y="188638"/>
                <a:ext cx="3295192" cy="594915"/>
              </a:xfrm>
              <a:custGeom>
                <a:avLst/>
                <a:gdLst>
                  <a:gd name="connsiteX0" fmla="*/ 0 w 3631658"/>
                  <a:gd name="connsiteY0" fmla="*/ 393624 h 393624"/>
                  <a:gd name="connsiteX1" fmla="*/ 98406 w 3631658"/>
                  <a:gd name="connsiteY1" fmla="*/ 0 h 393624"/>
                  <a:gd name="connsiteX2" fmla="*/ 3631658 w 3631658"/>
                  <a:gd name="connsiteY2" fmla="*/ 0 h 393624"/>
                  <a:gd name="connsiteX3" fmla="*/ 3533252 w 3631658"/>
                  <a:gd name="connsiteY3" fmla="*/ 393624 h 393624"/>
                  <a:gd name="connsiteX4" fmla="*/ 0 w 3631658"/>
                  <a:gd name="connsiteY4" fmla="*/ 393624 h 393624"/>
                  <a:gd name="connsiteX0" fmla="*/ 0 w 3844309"/>
                  <a:gd name="connsiteY0" fmla="*/ 414889 h 414889"/>
                  <a:gd name="connsiteX1" fmla="*/ 311057 w 3844309"/>
                  <a:gd name="connsiteY1" fmla="*/ 0 h 414889"/>
                  <a:gd name="connsiteX2" fmla="*/ 3844309 w 3844309"/>
                  <a:gd name="connsiteY2" fmla="*/ 0 h 414889"/>
                  <a:gd name="connsiteX3" fmla="*/ 3745903 w 3844309"/>
                  <a:gd name="connsiteY3" fmla="*/ 393624 h 414889"/>
                  <a:gd name="connsiteX4" fmla="*/ 0 w 3844309"/>
                  <a:gd name="connsiteY4" fmla="*/ 414889 h 414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309" h="414889">
                    <a:moveTo>
                      <a:pt x="0" y="414889"/>
                    </a:moveTo>
                    <a:lnTo>
                      <a:pt x="311057" y="0"/>
                    </a:lnTo>
                    <a:lnTo>
                      <a:pt x="3844309" y="0"/>
                    </a:lnTo>
                    <a:lnTo>
                      <a:pt x="3745903" y="393624"/>
                    </a:lnTo>
                    <a:lnTo>
                      <a:pt x="0" y="41488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1979712" y="442321"/>
            <a:ext cx="2402283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ko-KR" altLang="en-US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커뮤니티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92" name="Shape 189"/>
          <p:cNvSpPr txBox="1">
            <a:spLocks/>
          </p:cNvSpPr>
          <p:nvPr/>
        </p:nvSpPr>
        <p:spPr>
          <a:xfrm>
            <a:off x="-51707" y="160516"/>
            <a:ext cx="2402283" cy="53840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sz="28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class diagram</a:t>
            </a:r>
            <a:endParaRPr lang="en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2291" name="Picture 3" descr="C:\Users\안해정\Desktop\project_board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9"/>
          <a:stretch/>
        </p:blipFill>
        <p:spPr bwMode="auto">
          <a:xfrm>
            <a:off x="186853" y="1124168"/>
            <a:ext cx="8670693" cy="54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안해정\Desktop\project_board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1" t="58627" b="6410"/>
          <a:stretch/>
        </p:blipFill>
        <p:spPr bwMode="auto">
          <a:xfrm>
            <a:off x="7810302" y="1880441"/>
            <a:ext cx="1047244" cy="224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155045" y="1097602"/>
            <a:ext cx="2018059" cy="1196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29425" y="1116109"/>
            <a:ext cx="2494991" cy="24209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21369" y="1144381"/>
            <a:ext cx="9964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24821" y="943713"/>
            <a:ext cx="7059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96126" y="3772790"/>
            <a:ext cx="7793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1974" y="4869520"/>
            <a:ext cx="5424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DAO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04140" y="3641167"/>
            <a:ext cx="4934601" cy="1196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483246" y="4905533"/>
            <a:ext cx="4384523" cy="134468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95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4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401351"/>
            <a:ext cx="5063356" cy="1188131"/>
          </a:xfrm>
        </p:spPr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ko-KR" altLang="en-US" sz="6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11752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536" y="1196752"/>
            <a:ext cx="8352928" cy="5472608"/>
          </a:xfrm>
          <a:prstGeom prst="rect">
            <a:avLst/>
          </a:prstGeom>
          <a:noFill/>
          <a:ln w="15875">
            <a:solidFill>
              <a:srgbClr val="FFC000">
                <a:alpha val="53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/>
          <p:cNvGrpSpPr/>
          <p:nvPr/>
        </p:nvGrpSpPr>
        <p:grpSpPr>
          <a:xfrm>
            <a:off x="4541328" y="3068960"/>
            <a:ext cx="153988" cy="177121"/>
            <a:chOff x="7498169" y="4115975"/>
            <a:chExt cx="153988" cy="177121"/>
          </a:xfrm>
        </p:grpSpPr>
        <p:sp>
          <p:nvSpPr>
            <p:cNvPr id="193" name="Oval 53"/>
            <p:cNvSpPr>
              <a:spLocks noChangeArrowheads="1"/>
            </p:cNvSpPr>
            <p:nvPr/>
          </p:nvSpPr>
          <p:spPr bwMode="auto">
            <a:xfrm rot="16200000" flipH="1">
              <a:off x="7498169" y="4115975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94" name="Line 57"/>
            <p:cNvSpPr>
              <a:spLocks noChangeShapeType="1"/>
            </p:cNvSpPr>
            <p:nvPr/>
          </p:nvSpPr>
          <p:spPr bwMode="auto">
            <a:xfrm>
              <a:off x="7498169" y="4293096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35741" y="1340768"/>
            <a:ext cx="7552683" cy="1764196"/>
            <a:chOff x="807421" y="1988840"/>
            <a:chExt cx="7552683" cy="1764196"/>
          </a:xfrm>
        </p:grpSpPr>
        <p:sp>
          <p:nvSpPr>
            <p:cNvPr id="45" name="직사각형 44"/>
            <p:cNvSpPr/>
            <p:nvPr/>
          </p:nvSpPr>
          <p:spPr>
            <a:xfrm>
              <a:off x="3779912" y="3032956"/>
              <a:ext cx="1620180" cy="68407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학생회원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779912" y="1988840"/>
              <a:ext cx="1620180" cy="73103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선생님회원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07421" y="2179815"/>
              <a:ext cx="1620180" cy="54006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table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07421" y="3212976"/>
              <a:ext cx="1620180" cy="54006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후기 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table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39924" y="2348880"/>
              <a:ext cx="1620180" cy="79343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table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24747" y="2276872"/>
              <a:ext cx="243682" cy="185737"/>
              <a:chOff x="2487515" y="3573019"/>
              <a:chExt cx="243682" cy="185737"/>
            </a:xfrm>
          </p:grpSpPr>
          <p:grpSp>
            <p:nvGrpSpPr>
              <p:cNvPr id="58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59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61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62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64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3520411" y="3120107"/>
              <a:ext cx="243682" cy="185737"/>
              <a:chOff x="2487515" y="3573019"/>
              <a:chExt cx="243682" cy="185737"/>
            </a:xfrm>
          </p:grpSpPr>
          <p:grpSp>
            <p:nvGrpSpPr>
              <p:cNvPr id="67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69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70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71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68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cxnSp>
          <p:nvCxnSpPr>
            <p:cNvPr id="28" name="꺾인 연결선 27"/>
            <p:cNvCxnSpPr/>
            <p:nvPr/>
          </p:nvCxnSpPr>
          <p:spPr>
            <a:xfrm>
              <a:off x="2427601" y="2564904"/>
              <a:ext cx="1333684" cy="64807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Line 57"/>
            <p:cNvSpPr>
              <a:spLocks noChangeShapeType="1"/>
            </p:cNvSpPr>
            <p:nvPr/>
          </p:nvSpPr>
          <p:spPr bwMode="auto">
            <a:xfrm rot="16200000" flipH="1">
              <a:off x="2434524" y="2358629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81" name="Line 57"/>
            <p:cNvSpPr>
              <a:spLocks noChangeShapeType="1"/>
            </p:cNvSpPr>
            <p:nvPr/>
          </p:nvSpPr>
          <p:spPr bwMode="auto">
            <a:xfrm rot="16200000" flipH="1">
              <a:off x="2550790" y="2364979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82" name="Line 57"/>
            <p:cNvSpPr>
              <a:spLocks noChangeShapeType="1"/>
            </p:cNvSpPr>
            <p:nvPr/>
          </p:nvSpPr>
          <p:spPr bwMode="auto">
            <a:xfrm rot="16200000" flipH="1">
              <a:off x="2434524" y="2569891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84" name="Line 57"/>
            <p:cNvSpPr>
              <a:spLocks noChangeShapeType="1"/>
            </p:cNvSpPr>
            <p:nvPr/>
          </p:nvSpPr>
          <p:spPr bwMode="auto">
            <a:xfrm rot="16200000" flipH="1">
              <a:off x="2550790" y="2576241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85" name="Line 57"/>
            <p:cNvSpPr>
              <a:spLocks noChangeShapeType="1"/>
            </p:cNvSpPr>
            <p:nvPr/>
          </p:nvSpPr>
          <p:spPr bwMode="auto">
            <a:xfrm rot="16200000" flipH="1">
              <a:off x="2434524" y="3530662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90" name="Line 57"/>
            <p:cNvSpPr>
              <a:spLocks noChangeShapeType="1"/>
            </p:cNvSpPr>
            <p:nvPr/>
          </p:nvSpPr>
          <p:spPr bwMode="auto">
            <a:xfrm rot="16200000" flipH="1">
              <a:off x="2550790" y="3537012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3524747" y="3463680"/>
              <a:ext cx="243682" cy="185737"/>
              <a:chOff x="2487515" y="3573019"/>
              <a:chExt cx="243682" cy="185737"/>
            </a:xfrm>
          </p:grpSpPr>
          <p:grpSp>
            <p:nvGrpSpPr>
              <p:cNvPr id="98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107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01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06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100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6496242" y="2501129"/>
              <a:ext cx="243682" cy="185737"/>
              <a:chOff x="2487515" y="3573019"/>
              <a:chExt cx="243682" cy="185737"/>
            </a:xfrm>
          </p:grpSpPr>
          <p:grpSp>
            <p:nvGrpSpPr>
              <p:cNvPr id="109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113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15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16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111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6503979" y="2832075"/>
              <a:ext cx="243682" cy="185737"/>
              <a:chOff x="2487515" y="3573019"/>
              <a:chExt cx="243682" cy="185737"/>
            </a:xfrm>
          </p:grpSpPr>
          <p:grpSp>
            <p:nvGrpSpPr>
              <p:cNvPr id="118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120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21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22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119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flipH="1">
              <a:off x="5400092" y="2256011"/>
              <a:ext cx="243682" cy="185737"/>
              <a:chOff x="2487515" y="3573019"/>
              <a:chExt cx="243682" cy="185737"/>
            </a:xfrm>
          </p:grpSpPr>
          <p:grpSp>
            <p:nvGrpSpPr>
              <p:cNvPr id="124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126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29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125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 flipH="1">
              <a:off x="5408438" y="3284984"/>
              <a:ext cx="243682" cy="185737"/>
              <a:chOff x="2487515" y="3573019"/>
              <a:chExt cx="243682" cy="185737"/>
            </a:xfrm>
          </p:grpSpPr>
          <p:grpSp>
            <p:nvGrpSpPr>
              <p:cNvPr id="132" name="Group 52"/>
              <p:cNvGrpSpPr>
                <a:grpSpLocks/>
              </p:cNvGrpSpPr>
              <p:nvPr/>
            </p:nvGrpSpPr>
            <p:grpSpPr bwMode="auto">
              <a:xfrm>
                <a:off x="2487515" y="3573019"/>
                <a:ext cx="236538" cy="169863"/>
                <a:chOff x="2729" y="2284"/>
                <a:chExt cx="149" cy="107"/>
              </a:xfrm>
            </p:grpSpPr>
            <p:sp>
              <p:nvSpPr>
                <p:cNvPr id="135" name="Oval 53"/>
                <p:cNvSpPr>
                  <a:spLocks noChangeArrowheads="1"/>
                </p:cNvSpPr>
                <p:nvPr/>
              </p:nvSpPr>
              <p:spPr bwMode="auto">
                <a:xfrm>
                  <a:off x="2729" y="2295"/>
                  <a:ext cx="89" cy="89"/>
                </a:xfrm>
                <a:prstGeom prst="ellipse">
                  <a:avLst/>
                </a:prstGeom>
                <a:solidFill>
                  <a:srgbClr val="FFFFFF"/>
                </a:solidFill>
                <a:ln w="19039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37" name="Line 56"/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2820" y="2284"/>
                  <a:ext cx="58" cy="58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  <p:sp>
              <p:nvSpPr>
                <p:cNvPr id="138" name="Line 5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76" y="2343"/>
                  <a:ext cx="97" cy="0"/>
                </a:xfrm>
                <a:prstGeom prst="line">
                  <a:avLst/>
                </a:prstGeom>
                <a:noFill/>
                <a:ln w="12674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ea typeface="굴림" pitchFamily="50" charset="-127"/>
                  </a:endParaRPr>
                </a:p>
              </p:txBody>
            </p:sp>
          </p:grpSp>
          <p:sp>
            <p:nvSpPr>
              <p:cNvPr id="133" name="Line 56"/>
              <p:cNvSpPr>
                <a:spLocks noChangeShapeType="1"/>
              </p:cNvSpPr>
              <p:nvPr/>
            </p:nvSpPr>
            <p:spPr bwMode="auto">
              <a:xfrm rot="16200000" flipH="1">
                <a:off x="2639122" y="3666681"/>
                <a:ext cx="92075" cy="92075"/>
              </a:xfrm>
              <a:prstGeom prst="line">
                <a:avLst/>
              </a:prstGeom>
              <a:noFill/>
              <a:ln w="12674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ea typeface="굴림" pitchFamily="50" charset="-127"/>
                </a:endParaRPr>
              </a:p>
            </p:txBody>
          </p:sp>
        </p:grpSp>
        <p:cxnSp>
          <p:nvCxnSpPr>
            <p:cNvPr id="16" name="직선 연결선 15"/>
            <p:cNvCxnSpPr/>
            <p:nvPr/>
          </p:nvCxnSpPr>
          <p:spPr>
            <a:xfrm>
              <a:off x="2427601" y="2369741"/>
              <a:ext cx="13523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427600" y="3537012"/>
              <a:ext cx="13523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46" idx="3"/>
            </p:cNvCxnSpPr>
            <p:nvPr/>
          </p:nvCxnSpPr>
          <p:spPr>
            <a:xfrm>
              <a:off x="5400092" y="2354358"/>
              <a:ext cx="1339832" cy="22188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45" idx="3"/>
            </p:cNvCxnSpPr>
            <p:nvPr/>
          </p:nvCxnSpPr>
          <p:spPr>
            <a:xfrm flipV="1">
              <a:off x="5400092" y="2924944"/>
              <a:ext cx="1339832" cy="45005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직사각형 146"/>
          <p:cNvSpPr/>
          <p:nvPr/>
        </p:nvSpPr>
        <p:spPr>
          <a:xfrm>
            <a:off x="3815916" y="5625244"/>
            <a:ext cx="1620180" cy="5400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강좌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835741" y="4437112"/>
            <a:ext cx="1620180" cy="5400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신청학생목록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6516216" y="4524935"/>
            <a:ext cx="1620180" cy="5400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3608003" y="5802405"/>
            <a:ext cx="243682" cy="185737"/>
            <a:chOff x="6273198" y="4491657"/>
            <a:chExt cx="243682" cy="185737"/>
          </a:xfrm>
        </p:grpSpPr>
        <p:sp>
          <p:nvSpPr>
            <p:cNvPr id="153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54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55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56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sp>
        <p:nvSpPr>
          <p:cNvPr id="162" name="Line 57"/>
          <p:cNvSpPr>
            <a:spLocks noChangeShapeType="1"/>
          </p:cNvSpPr>
          <p:nvPr/>
        </p:nvSpPr>
        <p:spPr bwMode="auto">
          <a:xfrm rot="5400000">
            <a:off x="2478782" y="4720158"/>
            <a:ext cx="153988" cy="0"/>
          </a:xfrm>
          <a:prstGeom prst="line">
            <a:avLst/>
          </a:prstGeom>
          <a:noFill/>
          <a:ln w="12674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69" name="Line 57"/>
          <p:cNvSpPr>
            <a:spLocks noChangeShapeType="1"/>
          </p:cNvSpPr>
          <p:nvPr/>
        </p:nvSpPr>
        <p:spPr bwMode="auto">
          <a:xfrm rot="5400000">
            <a:off x="6295206" y="4802138"/>
            <a:ext cx="153988" cy="0"/>
          </a:xfrm>
          <a:prstGeom prst="line">
            <a:avLst/>
          </a:prstGeom>
          <a:noFill/>
          <a:ln w="12674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  <p:cxnSp>
        <p:nvCxnSpPr>
          <p:cNvPr id="166" name="꺾인 연결선 165"/>
          <p:cNvCxnSpPr>
            <a:stCxn id="148" idx="3"/>
            <a:endCxn id="147" idx="1"/>
          </p:cNvCxnSpPr>
          <p:nvPr/>
        </p:nvCxnSpPr>
        <p:spPr>
          <a:xfrm>
            <a:off x="2455921" y="4707142"/>
            <a:ext cx="1359995" cy="11881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/>
          <p:cNvGrpSpPr/>
          <p:nvPr/>
        </p:nvGrpSpPr>
        <p:grpSpPr>
          <a:xfrm flipH="1">
            <a:off x="5462255" y="5811078"/>
            <a:ext cx="243682" cy="185737"/>
            <a:chOff x="6273198" y="4491657"/>
            <a:chExt cx="243682" cy="185737"/>
          </a:xfrm>
        </p:grpSpPr>
        <p:sp>
          <p:nvSpPr>
            <p:cNvPr id="175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76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77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78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 rot="16200000" flipH="1">
            <a:off x="7212330" y="4322069"/>
            <a:ext cx="243682" cy="185737"/>
            <a:chOff x="6273198" y="4491657"/>
            <a:chExt cx="243682" cy="185737"/>
          </a:xfrm>
        </p:grpSpPr>
        <p:sp>
          <p:nvSpPr>
            <p:cNvPr id="184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85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86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87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 rot="16200000" flipH="1">
            <a:off x="1518692" y="4222402"/>
            <a:ext cx="243682" cy="185737"/>
            <a:chOff x="6273198" y="4491657"/>
            <a:chExt cx="243682" cy="185737"/>
          </a:xfrm>
        </p:grpSpPr>
        <p:sp>
          <p:nvSpPr>
            <p:cNvPr id="189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90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91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92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cxnSp>
        <p:nvCxnSpPr>
          <p:cNvPr id="182" name="꺾인 연결선 181"/>
          <p:cNvCxnSpPr/>
          <p:nvPr/>
        </p:nvCxnSpPr>
        <p:spPr>
          <a:xfrm rot="16200000" flipH="1">
            <a:off x="5248971" y="2415868"/>
            <a:ext cx="1454844" cy="271614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/>
          <p:nvPr/>
        </p:nvCxnSpPr>
        <p:spPr>
          <a:xfrm rot="5400000" flipH="1" flipV="1">
            <a:off x="2404654" y="2287692"/>
            <a:ext cx="1454844" cy="29724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stCxn id="147" idx="3"/>
            <a:endCxn id="149" idx="1"/>
          </p:cNvCxnSpPr>
          <p:nvPr/>
        </p:nvCxnSpPr>
        <p:spPr>
          <a:xfrm flipV="1">
            <a:off x="5436096" y="4794965"/>
            <a:ext cx="1080120" cy="11003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815916" y="4371266"/>
            <a:ext cx="1620180" cy="5400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/>
          <p:cNvCxnSpPr>
            <a:stCxn id="45" idx="2"/>
            <a:endCxn id="103" idx="0"/>
          </p:cNvCxnSpPr>
          <p:nvPr/>
        </p:nvCxnSpPr>
        <p:spPr>
          <a:xfrm>
            <a:off x="4618322" y="3068960"/>
            <a:ext cx="7684" cy="1302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 rot="16200000" flipH="1">
            <a:off x="4501306" y="4156557"/>
            <a:ext cx="243682" cy="185737"/>
            <a:chOff x="6273198" y="4491657"/>
            <a:chExt cx="243682" cy="185737"/>
          </a:xfrm>
        </p:grpSpPr>
        <p:sp>
          <p:nvSpPr>
            <p:cNvPr id="127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28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34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36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cxnSp>
        <p:nvCxnSpPr>
          <p:cNvPr id="19" name="직선 연결선 18"/>
          <p:cNvCxnSpPr>
            <a:stCxn id="103" idx="2"/>
            <a:endCxn id="147" idx="0"/>
          </p:cNvCxnSpPr>
          <p:nvPr/>
        </p:nvCxnSpPr>
        <p:spPr>
          <a:xfrm>
            <a:off x="4626006" y="4911326"/>
            <a:ext cx="0" cy="71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/>
          <p:cNvGrpSpPr/>
          <p:nvPr/>
        </p:nvGrpSpPr>
        <p:grpSpPr>
          <a:xfrm rot="16200000" flipH="1">
            <a:off x="4501306" y="5374530"/>
            <a:ext cx="243682" cy="185737"/>
            <a:chOff x="6273198" y="4491657"/>
            <a:chExt cx="243682" cy="185737"/>
          </a:xfrm>
        </p:grpSpPr>
        <p:sp>
          <p:nvSpPr>
            <p:cNvPr id="141" name="Oval 53"/>
            <p:cNvSpPr>
              <a:spLocks noChangeArrowheads="1"/>
            </p:cNvSpPr>
            <p:nvPr/>
          </p:nvSpPr>
          <p:spPr bwMode="auto">
            <a:xfrm>
              <a:off x="6273198" y="4509120"/>
              <a:ext cx="141288" cy="141288"/>
            </a:xfrm>
            <a:prstGeom prst="ellipse">
              <a:avLst/>
            </a:prstGeom>
            <a:solidFill>
              <a:srgbClr val="FFFFFF"/>
            </a:solidFill>
            <a:ln w="19039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42" name="Line 56"/>
            <p:cNvSpPr>
              <a:spLocks noChangeShapeType="1"/>
            </p:cNvSpPr>
            <p:nvPr/>
          </p:nvSpPr>
          <p:spPr bwMode="auto">
            <a:xfrm rot="5400000" flipH="1" flipV="1">
              <a:off x="6417661" y="4491657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43" name="Line 56"/>
            <p:cNvSpPr>
              <a:spLocks noChangeShapeType="1"/>
            </p:cNvSpPr>
            <p:nvPr/>
          </p:nvSpPr>
          <p:spPr bwMode="auto">
            <a:xfrm rot="16200000" flipH="1">
              <a:off x="6424805" y="4585319"/>
              <a:ext cx="92075" cy="92075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44" name="Line 57"/>
            <p:cNvSpPr>
              <a:spLocks noChangeShapeType="1"/>
            </p:cNvSpPr>
            <p:nvPr/>
          </p:nvSpPr>
          <p:spPr bwMode="auto">
            <a:xfrm rot="16200000" flipH="1">
              <a:off x="6347811" y="4586115"/>
              <a:ext cx="153988" cy="0"/>
            </a:xfrm>
            <a:prstGeom prst="line">
              <a:avLst/>
            </a:prstGeom>
            <a:noFill/>
            <a:ln w="12674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ea typeface="굴림" pitchFamily="50" charset="-127"/>
              </a:endParaRPr>
            </a:p>
          </p:txBody>
        </p:sp>
      </p:grpSp>
      <p:sp>
        <p:nvSpPr>
          <p:cNvPr id="150" name="Line 57"/>
          <p:cNvSpPr>
            <a:spLocks noChangeShapeType="1"/>
          </p:cNvSpPr>
          <p:nvPr/>
        </p:nvSpPr>
        <p:spPr bwMode="auto">
          <a:xfrm rot="10800000">
            <a:off x="4562028" y="5013175"/>
            <a:ext cx="153988" cy="0"/>
          </a:xfrm>
          <a:prstGeom prst="line">
            <a:avLst/>
          </a:prstGeom>
          <a:noFill/>
          <a:ln w="12674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08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회원정보테이블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80" b="18864"/>
          <a:stretch/>
        </p:blipFill>
        <p:spPr bwMode="auto">
          <a:xfrm>
            <a:off x="646484" y="2096519"/>
            <a:ext cx="2638059" cy="324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98"/>
          <a:stretch/>
        </p:blipFill>
        <p:spPr bwMode="auto">
          <a:xfrm>
            <a:off x="3328969" y="2096520"/>
            <a:ext cx="2619292" cy="392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t="6399" r="2153" b="3946"/>
          <a:stretch/>
        </p:blipFill>
        <p:spPr bwMode="auto">
          <a:xfrm>
            <a:off x="5990855" y="2096520"/>
            <a:ext cx="2578588" cy="147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회원정보테이블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4" name="Picture 2" descr="C:\Users\user\Desktop\프로젝트\ER다이어그램\쪽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1" y="1986106"/>
            <a:ext cx="27717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57" y="1986106"/>
            <a:ext cx="2447157" cy="342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880" y="2001718"/>
            <a:ext cx="2490589" cy="21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7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948265" y="5949280"/>
            <a:ext cx="223224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716428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3"/>
          <p:cNvSpPr/>
          <p:nvPr/>
        </p:nvSpPr>
        <p:spPr>
          <a:xfrm flipH="1" flipV="1">
            <a:off x="1879271" y="332658"/>
            <a:ext cx="3340800" cy="594915"/>
          </a:xfrm>
          <a:custGeom>
            <a:avLst/>
            <a:gdLst>
              <a:gd name="connsiteX0" fmla="*/ 0 w 3631658"/>
              <a:gd name="connsiteY0" fmla="*/ 393624 h 393624"/>
              <a:gd name="connsiteX1" fmla="*/ 98406 w 3631658"/>
              <a:gd name="connsiteY1" fmla="*/ 0 h 393624"/>
              <a:gd name="connsiteX2" fmla="*/ 3631658 w 3631658"/>
              <a:gd name="connsiteY2" fmla="*/ 0 h 393624"/>
              <a:gd name="connsiteX3" fmla="*/ 3533252 w 3631658"/>
              <a:gd name="connsiteY3" fmla="*/ 393624 h 393624"/>
              <a:gd name="connsiteX4" fmla="*/ 0 w 3631658"/>
              <a:gd name="connsiteY4" fmla="*/ 393624 h 393624"/>
              <a:gd name="connsiteX0" fmla="*/ 0 w 3844309"/>
              <a:gd name="connsiteY0" fmla="*/ 414889 h 414889"/>
              <a:gd name="connsiteX1" fmla="*/ 311057 w 3844309"/>
              <a:gd name="connsiteY1" fmla="*/ 0 h 414889"/>
              <a:gd name="connsiteX2" fmla="*/ 3844309 w 3844309"/>
              <a:gd name="connsiteY2" fmla="*/ 0 h 414889"/>
              <a:gd name="connsiteX3" fmla="*/ 3745903 w 3844309"/>
              <a:gd name="connsiteY3" fmla="*/ 393624 h 414889"/>
              <a:gd name="connsiteX4" fmla="*/ 0 w 3844309"/>
              <a:gd name="connsiteY4" fmla="*/ 414889 h 41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4309" h="414889">
                <a:moveTo>
                  <a:pt x="0" y="414889"/>
                </a:moveTo>
                <a:lnTo>
                  <a:pt x="311057" y="0"/>
                </a:lnTo>
                <a:lnTo>
                  <a:pt x="3844309" y="0"/>
                </a:lnTo>
                <a:lnTo>
                  <a:pt x="3745903" y="393624"/>
                </a:lnTo>
                <a:lnTo>
                  <a:pt x="0" y="414889"/>
                </a:lnTo>
                <a:close/>
              </a:path>
            </a:pathLst>
          </a:custGeom>
          <a:solidFill>
            <a:srgbClr val="FF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379376" y="-27384"/>
            <a:ext cx="3295192" cy="1152128"/>
            <a:chOff x="-379376" y="-27384"/>
            <a:chExt cx="3295192" cy="1152128"/>
          </a:xfrm>
        </p:grpSpPr>
        <p:sp>
          <p:nvSpPr>
            <p:cNvPr id="10" name="이등변 삼각형 9"/>
            <p:cNvSpPr/>
            <p:nvPr/>
          </p:nvSpPr>
          <p:spPr>
            <a:xfrm rot="16200000" flipH="1" flipV="1">
              <a:off x="2411760" y="-315416"/>
              <a:ext cx="216024" cy="79208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2"/>
            <p:cNvSpPr/>
            <p:nvPr/>
          </p:nvSpPr>
          <p:spPr>
            <a:xfrm flipH="1" flipV="1">
              <a:off x="-379375" y="-27384"/>
              <a:ext cx="3124773" cy="1152128"/>
            </a:xfrm>
            <a:custGeom>
              <a:avLst/>
              <a:gdLst>
                <a:gd name="connsiteX0" fmla="*/ 0 w 3059832"/>
                <a:gd name="connsiteY0" fmla="*/ 1512168 h 1512168"/>
                <a:gd name="connsiteX1" fmla="*/ 771448 w 3059832"/>
                <a:gd name="connsiteY1" fmla="*/ 0 h 1512168"/>
                <a:gd name="connsiteX2" fmla="*/ 2288384 w 3059832"/>
                <a:gd name="connsiteY2" fmla="*/ 0 h 1512168"/>
                <a:gd name="connsiteX3" fmla="*/ 3059832 w 3059832"/>
                <a:gd name="connsiteY3" fmla="*/ 1512168 h 1512168"/>
                <a:gd name="connsiteX4" fmla="*/ 0 w 3059832"/>
                <a:gd name="connsiteY4" fmla="*/ 1512168 h 1512168"/>
                <a:gd name="connsiteX0" fmla="*/ 0 w 3283115"/>
                <a:gd name="connsiteY0" fmla="*/ 1363312 h 1512168"/>
                <a:gd name="connsiteX1" fmla="*/ 994731 w 3283115"/>
                <a:gd name="connsiteY1" fmla="*/ 0 h 1512168"/>
                <a:gd name="connsiteX2" fmla="*/ 2511667 w 3283115"/>
                <a:gd name="connsiteY2" fmla="*/ 0 h 1512168"/>
                <a:gd name="connsiteX3" fmla="*/ 3283115 w 3283115"/>
                <a:gd name="connsiteY3" fmla="*/ 1512168 h 1512168"/>
                <a:gd name="connsiteX4" fmla="*/ 0 w 3283115"/>
                <a:gd name="connsiteY4" fmla="*/ 1363312 h 1512168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2511667 w 3219320"/>
                <a:gd name="connsiteY2" fmla="*/ 0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63312 h 1363312"/>
                <a:gd name="connsiteX1" fmla="*/ 994731 w 3219320"/>
                <a:gd name="connsiteY1" fmla="*/ 0 h 1363312"/>
                <a:gd name="connsiteX2" fmla="*/ 3132201 w 3219320"/>
                <a:gd name="connsiteY2" fmla="*/ 21265 h 1363312"/>
                <a:gd name="connsiteX3" fmla="*/ 3219320 w 3219320"/>
                <a:gd name="connsiteY3" fmla="*/ 1352680 h 1363312"/>
                <a:gd name="connsiteX4" fmla="*/ 0 w 3219320"/>
                <a:gd name="connsiteY4" fmla="*/ 1363312 h 1363312"/>
                <a:gd name="connsiteX0" fmla="*/ 0 w 3219320"/>
                <a:gd name="connsiteY0" fmla="*/ 1350675 h 1350675"/>
                <a:gd name="connsiteX1" fmla="*/ 832853 w 3219320"/>
                <a:gd name="connsiteY1" fmla="*/ 0 h 1350675"/>
                <a:gd name="connsiteX2" fmla="*/ 3132201 w 3219320"/>
                <a:gd name="connsiteY2" fmla="*/ 8628 h 1350675"/>
                <a:gd name="connsiteX3" fmla="*/ 3219320 w 3219320"/>
                <a:gd name="connsiteY3" fmla="*/ 1340043 h 1350675"/>
                <a:gd name="connsiteX4" fmla="*/ 0 w 3219320"/>
                <a:gd name="connsiteY4" fmla="*/ 1350675 h 135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320" h="1350675">
                  <a:moveTo>
                    <a:pt x="0" y="1350675"/>
                  </a:moveTo>
                  <a:lnTo>
                    <a:pt x="832853" y="0"/>
                  </a:lnTo>
                  <a:lnTo>
                    <a:pt x="3132201" y="8628"/>
                  </a:lnTo>
                  <a:lnTo>
                    <a:pt x="3219320" y="1340043"/>
                  </a:lnTo>
                  <a:lnTo>
                    <a:pt x="0" y="1350675"/>
                  </a:ln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3"/>
            <p:cNvSpPr/>
            <p:nvPr/>
          </p:nvSpPr>
          <p:spPr>
            <a:xfrm flipH="1" flipV="1">
              <a:off x="-379376" y="188638"/>
              <a:ext cx="3295192" cy="594915"/>
            </a:xfrm>
            <a:custGeom>
              <a:avLst/>
              <a:gdLst>
                <a:gd name="connsiteX0" fmla="*/ 0 w 3631658"/>
                <a:gd name="connsiteY0" fmla="*/ 393624 h 393624"/>
                <a:gd name="connsiteX1" fmla="*/ 98406 w 3631658"/>
                <a:gd name="connsiteY1" fmla="*/ 0 h 393624"/>
                <a:gd name="connsiteX2" fmla="*/ 3631658 w 3631658"/>
                <a:gd name="connsiteY2" fmla="*/ 0 h 393624"/>
                <a:gd name="connsiteX3" fmla="*/ 3533252 w 3631658"/>
                <a:gd name="connsiteY3" fmla="*/ 393624 h 393624"/>
                <a:gd name="connsiteX4" fmla="*/ 0 w 3631658"/>
                <a:gd name="connsiteY4" fmla="*/ 393624 h 393624"/>
                <a:gd name="connsiteX0" fmla="*/ 0 w 3844309"/>
                <a:gd name="connsiteY0" fmla="*/ 414889 h 414889"/>
                <a:gd name="connsiteX1" fmla="*/ 311057 w 3844309"/>
                <a:gd name="connsiteY1" fmla="*/ 0 h 414889"/>
                <a:gd name="connsiteX2" fmla="*/ 3844309 w 3844309"/>
                <a:gd name="connsiteY2" fmla="*/ 0 h 414889"/>
                <a:gd name="connsiteX3" fmla="*/ 3745903 w 3844309"/>
                <a:gd name="connsiteY3" fmla="*/ 393624 h 414889"/>
                <a:gd name="connsiteX4" fmla="*/ 0 w 3844309"/>
                <a:gd name="connsiteY4" fmla="*/ 414889 h 41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309" h="414889">
                  <a:moveTo>
                    <a:pt x="0" y="414889"/>
                  </a:moveTo>
                  <a:lnTo>
                    <a:pt x="311057" y="0"/>
                  </a:lnTo>
                  <a:lnTo>
                    <a:pt x="3844309" y="0"/>
                  </a:lnTo>
                  <a:lnTo>
                    <a:pt x="3745903" y="393624"/>
                  </a:lnTo>
                  <a:lnTo>
                    <a:pt x="0" y="4148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Shape 189"/>
          <p:cNvSpPr txBox="1">
            <a:spLocks noGrp="1"/>
          </p:cNvSpPr>
          <p:nvPr>
            <p:ph type="title"/>
          </p:nvPr>
        </p:nvSpPr>
        <p:spPr>
          <a:xfrm>
            <a:off x="655351" y="226300"/>
            <a:ext cx="2090048" cy="53840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2800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E-R Diagram</a:t>
            </a:r>
            <a:endParaRPr lang="en" sz="28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32394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강좌정보테이블</a:t>
            </a:r>
            <a:endParaRPr lang="ko-KR" altLang="en-US" sz="32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2051" name="Picture 3" descr="C:\Users\user\Desktop\프로젝트\ER다이어그램\신청학생목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84" y="1374049"/>
            <a:ext cx="27908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17" y="1268220"/>
            <a:ext cx="267335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1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Times New Roman"/>
      </a:majorFont>
      <a:minorFont>
        <a:latin typeface="Arial"/>
        <a:ea typeface="Arial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Times New Roman"/>
      </a:majorFont>
      <a:minorFont>
        <a:latin typeface="Arial"/>
        <a:ea typeface="Arial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Times New Roman"/>
      </a:majorFont>
      <a:minorFont>
        <a:latin typeface="Arial"/>
        <a:ea typeface="Arial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Times New Roman"/>
      </a:majorFont>
      <a:minorFont>
        <a:latin typeface="Arial"/>
        <a:ea typeface="Arial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7343</Words>
  <Application>Microsoft Office PowerPoint</Application>
  <PresentationFormat>화면 슬라이드 쇼(4:3)</PresentationFormat>
  <Paragraphs>2339</Paragraphs>
  <Slides>110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110</vt:i4>
      </vt:variant>
    </vt:vector>
  </HeadingPairs>
  <TitlesOfParts>
    <vt:vector size="130" baseType="lpstr">
      <vt:lpstr>굴림</vt:lpstr>
      <vt:lpstr>Arial</vt:lpstr>
      <vt:lpstr>나눔스퀘어</vt:lpstr>
      <vt:lpstr>Segoe UI</vt:lpstr>
      <vt:lpstr>바탕</vt:lpstr>
      <vt:lpstr>Roboto Condensed</vt:lpstr>
      <vt:lpstr>Arvo</vt:lpstr>
      <vt:lpstr>나눔스퀘어 Bold</vt:lpstr>
      <vt:lpstr>Wingdings</vt:lpstr>
      <vt:lpstr>맑은 고딕</vt:lpstr>
      <vt:lpstr>Times New Roman</vt:lpstr>
      <vt:lpstr>tvN 즐거운이야기 Light</vt:lpstr>
      <vt:lpstr>tvN 즐거운이야기 Bold</vt:lpstr>
      <vt:lpstr>tvN 즐거운이야기 Medium</vt:lpstr>
      <vt:lpstr>함초롬바탕</vt:lpstr>
      <vt:lpstr>함초롬돋움</vt:lpstr>
      <vt:lpstr/>
      <vt:lpstr/>
      <vt:lpstr/>
      <vt:lpstr/>
      <vt:lpstr>Hobby GO</vt:lpstr>
      <vt:lpstr>PowerPoint 프레젠테이션</vt:lpstr>
      <vt:lpstr>1. 재/개정이력서</vt:lpstr>
      <vt:lpstr>재개정이력서</vt:lpstr>
      <vt:lpstr>2. 주제선정배경</vt:lpstr>
      <vt:lpstr>주제선정</vt:lpstr>
      <vt:lpstr>주제선정</vt:lpstr>
      <vt:lpstr>주제선정</vt:lpstr>
      <vt:lpstr>주제선정</vt:lpstr>
      <vt:lpstr>주제선정</vt:lpstr>
      <vt:lpstr>주제선정</vt:lpstr>
      <vt:lpstr>주제선정</vt:lpstr>
      <vt:lpstr>3. 업무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간트차트</vt:lpstr>
      <vt:lpstr>PowerPoint 프레젠테이션</vt:lpstr>
      <vt:lpstr>5. 벤치마킹</vt:lpstr>
      <vt:lpstr>벤치마킹</vt:lpstr>
      <vt:lpstr>벤치마킹</vt:lpstr>
      <vt:lpstr>벤치마킹</vt:lpstr>
      <vt:lpstr>6. 페르소나 분석</vt:lpstr>
      <vt:lpstr>페르소나</vt:lpstr>
      <vt:lpstr>PowerPoint 프레젠테이션</vt:lpstr>
      <vt:lpstr>PowerPoint 프레젠테이션</vt:lpstr>
      <vt:lpstr>7. 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요구사항분석</vt:lpstr>
      <vt:lpstr>8. 사이트 맵</vt:lpstr>
      <vt:lpstr>사이트맵</vt:lpstr>
      <vt:lpstr>사이트맵</vt:lpstr>
      <vt:lpstr>9. 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 다이어그램</vt:lpstr>
      <vt:lpstr>유스케이스 다이어그램</vt:lpstr>
      <vt:lpstr>사용자/고객</vt:lpstr>
      <vt:lpstr>usecase diagram</vt:lpstr>
      <vt:lpstr>클래스 다이어그램</vt:lpstr>
      <vt:lpstr>클래스 연관도</vt:lpstr>
      <vt:lpstr>admin</vt:lpstr>
      <vt:lpstr>회원가입 &amp; 로그인</vt:lpstr>
      <vt:lpstr>학생 마이페이지</vt:lpstr>
      <vt:lpstr>선생님 마이페이지</vt:lpstr>
      <vt:lpstr>취미검색</vt:lpstr>
      <vt:lpstr>취미컨설팅</vt:lpstr>
      <vt:lpstr>커뮤니티</vt:lpstr>
      <vt:lpstr>E-R Diagram</vt:lpstr>
      <vt:lpstr>E-R Diagram</vt:lpstr>
      <vt:lpstr>E-R Diagram</vt:lpstr>
      <vt:lpstr>E-R Diagram</vt:lpstr>
      <vt:lpstr>E-R Diagram</vt:lpstr>
      <vt:lpstr>E-R Diagram</vt:lpstr>
      <vt:lpstr>E-R Diagram</vt:lpstr>
      <vt:lpstr>E-R Diagram</vt:lpstr>
      <vt:lpstr>시퀀스 Diagram</vt:lpstr>
      <vt:lpstr>PowerPoint 프레젠테이션</vt:lpstr>
      <vt:lpstr>PowerPoint 프레젠테이션</vt:lpstr>
      <vt:lpstr>PowerPoint 프레젠테이션</vt:lpstr>
      <vt:lpstr>PowerPoint 프레젠테이션</vt:lpstr>
      <vt:lpstr>느낀점</vt:lpstr>
      <vt:lpstr>느낀점</vt:lpstr>
      <vt:lpstr>감사합니다.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김채린</dc:creator>
  <cp:lastModifiedBy>desolo jo</cp:lastModifiedBy>
  <cp:revision>74</cp:revision>
  <dcterms:created xsi:type="dcterms:W3CDTF">2017-05-27T09:27:47Z</dcterms:created>
  <dcterms:modified xsi:type="dcterms:W3CDTF">2017-08-18T05:22:47Z</dcterms:modified>
</cp:coreProperties>
</file>